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9" r:id="rId14"/>
    <p:sldId id="268" r:id="rId15"/>
    <p:sldId id="270" r:id="rId16"/>
    <p:sldId id="271" r:id="rId17"/>
    <p:sldId id="272" r:id="rId18"/>
    <p:sldId id="273" r:id="rId19"/>
    <p:sldId id="274" r:id="rId20"/>
    <p:sldId id="275" r:id="rId21"/>
    <p:sldId id="276" r:id="rId22"/>
    <p:sldId id="277" r:id="rId23"/>
    <p:sldId id="278" r:id="rId24"/>
    <p:sldId id="279"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4" d="100"/>
          <a:sy n="64" d="100"/>
        </p:scale>
        <p:origin x="-1482"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8" name="Date Placeholder 27"/>
          <p:cNvSpPr>
            <a:spLocks noGrp="1"/>
          </p:cNvSpPr>
          <p:nvPr>
            <p:ph type="dt" sz="half" idx="10"/>
          </p:nvPr>
        </p:nvSpPr>
        <p:spPr/>
        <p:txBody>
          <a:bodyPr/>
          <a:lstStyle>
            <a:extLst/>
          </a:lstStyle>
          <a:p>
            <a:fld id="{8F6BCBE8-30B0-4476-8762-9236B142003A}" type="datetimeFigureOut">
              <a:rPr lang="en-US" smtClean="0"/>
              <a:pPr/>
              <a:t>11/10/2018</a:t>
            </a:fld>
            <a:endParaRPr lang="en-US" sz="1100" dirty="0">
              <a:solidFill>
                <a:schemeClr val="tx2"/>
              </a:solidFill>
            </a:endParaRPr>
          </a:p>
        </p:txBody>
      </p:sp>
      <p:sp>
        <p:nvSpPr>
          <p:cNvPr id="17" name="Footer Placeholder 16"/>
          <p:cNvSpPr>
            <a:spLocks noGrp="1"/>
          </p:cNvSpPr>
          <p:nvPr>
            <p:ph type="ftr" sz="quarter" idx="11"/>
          </p:nvPr>
        </p:nvSpPr>
        <p:spPr/>
        <p:txBody>
          <a:bodyPr/>
          <a:lstStyle>
            <a:extLst/>
          </a:lstStyle>
          <a:p>
            <a:pPr algn="r" eaLnBrk="1" latinLnBrk="0" hangingPunct="1"/>
            <a:endParaRPr kumimoji="0" lang="en-US" sz="1100" dirty="0">
              <a:solidFill>
                <a:schemeClr val="tx2"/>
              </a:solidFill>
            </a:endParaRPr>
          </a:p>
        </p:txBody>
      </p:sp>
      <p:sp>
        <p:nvSpPr>
          <p:cNvPr id="29" name="Slide Number Placeholder 28"/>
          <p:cNvSpPr>
            <a:spLocks noGrp="1"/>
          </p:cNvSpPr>
          <p:nvPr>
            <p:ph type="sldNum" sz="quarter" idx="12"/>
          </p:nvPr>
        </p:nvSpPr>
        <p:spPr/>
        <p:txBody>
          <a:bodyPr/>
          <a:lstStyle>
            <a:extLst/>
          </a:lstStyle>
          <a:p>
            <a:pPr algn="l" eaLnBrk="1" latinLnBrk="0" hangingPunct="1"/>
            <a:fld id="{09CEB3EB-F4F2-46F4-8867-D3C68411A9A0}" type="slidenum">
              <a:rPr kumimoji="0" lang="en-US" smtClean="0"/>
              <a:pPr algn="l" eaLnBrk="1" latinLnBrk="0" hangingPunct="1"/>
              <a:t>‹#›</a:t>
            </a:fld>
            <a:endParaRPr kumimoji="0" lang="en-US" sz="1200">
              <a:solidFill>
                <a:schemeClr val="tx2"/>
              </a:solidFill>
            </a:endParaRPr>
          </a:p>
        </p:txBody>
      </p:sp>
      <p:sp>
        <p:nvSpPr>
          <p:cNvPr id="32" name="Rectangle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9" name="Rectangle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Rectangle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Rectangle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2" name="Rectangle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Title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56" name="Rectangle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5" name="Rectangle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6" name="Rectangle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7" name="Rectangle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F6BCBE8-30B0-4476-8762-9236B142003A}" type="datetimeFigureOut">
              <a:rPr lang="en-US" smtClean="0"/>
              <a:pPr/>
              <a:t>11/10/2018</a:t>
            </a:fld>
            <a:endParaRPr lang="en-US" sz="1100" dirty="0">
              <a:solidFill>
                <a:schemeClr val="tx2"/>
              </a:solidFill>
            </a:endParaRPr>
          </a:p>
        </p:txBody>
      </p:sp>
      <p:sp>
        <p:nvSpPr>
          <p:cNvPr id="5" name="Footer Placeholder 4"/>
          <p:cNvSpPr>
            <a:spLocks noGrp="1"/>
          </p:cNvSpPr>
          <p:nvPr>
            <p:ph type="ftr" sz="quarter" idx="11"/>
          </p:nvPr>
        </p:nvSpPr>
        <p:spPr/>
        <p:txBody>
          <a:bodyPr/>
          <a:lstStyle>
            <a:extLst/>
          </a:lstStyle>
          <a:p>
            <a:pPr algn="r" eaLnBrk="1" latinLnBrk="0" hangingPunct="1"/>
            <a:endParaRPr kumimoji="0" lang="en-US" sz="1100" dirty="0">
              <a:solidFill>
                <a:schemeClr val="tx2"/>
              </a:solidFill>
            </a:endParaRPr>
          </a:p>
        </p:txBody>
      </p:sp>
      <p:sp>
        <p:nvSpPr>
          <p:cNvPr id="6" name="Slide Number Placeholder 5"/>
          <p:cNvSpPr>
            <a:spLocks noGrp="1"/>
          </p:cNvSpPr>
          <p:nvPr>
            <p:ph type="sldNum" sz="quarter" idx="12"/>
          </p:nvPr>
        </p:nvSpPr>
        <p:spPr/>
        <p:txBody>
          <a:bodyPr/>
          <a:lstStyle>
            <a:extLst/>
          </a:lstStyle>
          <a:p>
            <a:pPr algn="l" eaLnBrk="1" latinLnBrk="0" hangingPunct="1"/>
            <a:fld id="{09CEB3EB-F4F2-46F4-8867-D3C68411A9A0}" type="slidenum">
              <a:rPr kumimoji="0" lang="en-US" smtClean="0"/>
              <a:pPr algn="l" eaLnBrk="1" latinLnBrk="0" hangingPunct="1"/>
              <a:t>‹#›</a:t>
            </a:fld>
            <a:endParaRPr kumimoji="0" lang="en-US" sz="1200">
              <a:solidFill>
                <a:schemeClr val="tx2"/>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981200" cy="5851525"/>
          </a:xfrm>
        </p:spPr>
        <p:txBody>
          <a:bodyPr vert="eaVert" anchor="ct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274639"/>
            <a:ext cx="58674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F6BCBE8-30B0-4476-8762-9236B142003A}" type="datetimeFigureOut">
              <a:rPr lang="en-US" smtClean="0"/>
              <a:pPr/>
              <a:t>11/10/2018</a:t>
            </a:fld>
            <a:endParaRPr lang="en-US" sz="1100" dirty="0">
              <a:solidFill>
                <a:schemeClr val="tx2"/>
              </a:solidFill>
            </a:endParaRPr>
          </a:p>
        </p:txBody>
      </p:sp>
      <p:sp>
        <p:nvSpPr>
          <p:cNvPr id="5" name="Footer Placeholder 4"/>
          <p:cNvSpPr>
            <a:spLocks noGrp="1"/>
          </p:cNvSpPr>
          <p:nvPr>
            <p:ph type="ftr" sz="quarter" idx="11"/>
          </p:nvPr>
        </p:nvSpPr>
        <p:spPr/>
        <p:txBody>
          <a:bodyPr/>
          <a:lstStyle>
            <a:extLst/>
          </a:lstStyle>
          <a:p>
            <a:pPr algn="r" eaLnBrk="1" latinLnBrk="0" hangingPunct="1"/>
            <a:endParaRPr kumimoji="0" lang="en-US" sz="1100" dirty="0">
              <a:solidFill>
                <a:schemeClr val="tx2"/>
              </a:solidFill>
            </a:endParaRPr>
          </a:p>
        </p:txBody>
      </p:sp>
      <p:sp>
        <p:nvSpPr>
          <p:cNvPr id="6" name="Slide Number Placeholder 5"/>
          <p:cNvSpPr>
            <a:spLocks noGrp="1"/>
          </p:cNvSpPr>
          <p:nvPr>
            <p:ph type="sldNum" sz="quarter" idx="12"/>
          </p:nvPr>
        </p:nvSpPr>
        <p:spPr/>
        <p:txBody>
          <a:bodyPr/>
          <a:lstStyle>
            <a:extLst/>
          </a:lstStyle>
          <a:p>
            <a:pPr algn="l" eaLnBrk="1" latinLnBrk="0" hangingPunct="1"/>
            <a:fld id="{09CEB3EB-F4F2-46F4-8867-D3C68411A9A0}" type="slidenum">
              <a:rPr kumimoji="0" lang="en-US" smtClean="0"/>
              <a:pPr algn="l" eaLnBrk="1" latinLnBrk="0" hangingPunct="1"/>
              <a:t>‹#›</a:t>
            </a:fld>
            <a:endParaRPr kumimoji="0" lang="en-US" sz="1200">
              <a:solidFill>
                <a:schemeClr val="tx2"/>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F6BCBE8-30B0-4476-8762-9236B142003A}" type="datetimeFigureOut">
              <a:rPr lang="en-US" smtClean="0"/>
              <a:pPr/>
              <a:t>11/10/2018</a:t>
            </a:fld>
            <a:endParaRPr lang="en-US" sz="1100" dirty="0">
              <a:solidFill>
                <a:schemeClr val="tx2"/>
              </a:solidFill>
            </a:endParaRPr>
          </a:p>
        </p:txBody>
      </p:sp>
      <p:sp>
        <p:nvSpPr>
          <p:cNvPr id="5" name="Footer Placeholder 4"/>
          <p:cNvSpPr>
            <a:spLocks noGrp="1"/>
          </p:cNvSpPr>
          <p:nvPr>
            <p:ph type="ftr" sz="quarter" idx="11"/>
          </p:nvPr>
        </p:nvSpPr>
        <p:spPr/>
        <p:txBody>
          <a:bodyPr/>
          <a:lstStyle>
            <a:extLst/>
          </a:lstStyle>
          <a:p>
            <a:pPr algn="r" eaLnBrk="1" latinLnBrk="0" hangingPunct="1"/>
            <a:endParaRPr kumimoji="0" lang="en-US" sz="1100" dirty="0">
              <a:solidFill>
                <a:schemeClr val="tx2"/>
              </a:solidFill>
            </a:endParaRPr>
          </a:p>
        </p:txBody>
      </p:sp>
      <p:sp>
        <p:nvSpPr>
          <p:cNvPr id="6" name="Slide Number Placeholder 5"/>
          <p:cNvSpPr>
            <a:spLocks noGrp="1"/>
          </p:cNvSpPr>
          <p:nvPr>
            <p:ph type="sldNum" sz="quarter" idx="12"/>
          </p:nvPr>
        </p:nvSpPr>
        <p:spPr/>
        <p:txBody>
          <a:bodyPr/>
          <a:lstStyle>
            <a:extLst/>
          </a:lstStyle>
          <a:p>
            <a:pPr algn="l" eaLnBrk="1" latinLnBrk="0" hangingPunct="1"/>
            <a:fld id="{09CEB3EB-F4F2-46F4-8867-D3C68411A9A0}" type="slidenum">
              <a:rPr kumimoji="0" lang="en-US" smtClean="0"/>
              <a:pPr algn="l" eaLnBrk="1" latinLnBrk="0" hangingPunct="1"/>
              <a:t>‹#›</a:t>
            </a:fld>
            <a:endParaRPr kumimoji="0" lang="en-US" sz="1200">
              <a:solidFill>
                <a:schemeClr val="tx2"/>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4" name="Freeform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Freeform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Freeform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Freeform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Freeform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Freeform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Freeform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Freeform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Freeform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Freeform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Freeform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Freeform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Freeform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Freeform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Freeform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Text Placeholder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8F6BCBE8-30B0-4476-8762-9236B142003A}" type="datetimeFigureOut">
              <a:rPr lang="en-US" smtClean="0"/>
              <a:pPr/>
              <a:t>11/10/2018</a:t>
            </a:fld>
            <a:endParaRPr lang="en-US" sz="1100" dirty="0">
              <a:solidFill>
                <a:schemeClr val="tx2"/>
              </a:solidFill>
            </a:endParaRPr>
          </a:p>
        </p:txBody>
      </p:sp>
      <p:sp>
        <p:nvSpPr>
          <p:cNvPr id="5" name="Footer Placeholder 4"/>
          <p:cNvSpPr>
            <a:spLocks noGrp="1"/>
          </p:cNvSpPr>
          <p:nvPr>
            <p:ph type="ftr" sz="quarter" idx="11"/>
          </p:nvPr>
        </p:nvSpPr>
        <p:spPr/>
        <p:txBody>
          <a:bodyPr/>
          <a:lstStyle>
            <a:extLst/>
          </a:lstStyle>
          <a:p>
            <a:pPr algn="r" eaLnBrk="1" latinLnBrk="0" hangingPunct="1"/>
            <a:endParaRPr kumimoji="0" lang="en-US" sz="1100" dirty="0">
              <a:solidFill>
                <a:schemeClr val="tx2"/>
              </a:solidFill>
            </a:endParaRPr>
          </a:p>
        </p:txBody>
      </p:sp>
      <p:sp>
        <p:nvSpPr>
          <p:cNvPr id="6" name="Slide Number Placeholder 5"/>
          <p:cNvSpPr>
            <a:spLocks noGrp="1"/>
          </p:cNvSpPr>
          <p:nvPr>
            <p:ph type="sldNum" sz="quarter" idx="12"/>
          </p:nvPr>
        </p:nvSpPr>
        <p:spPr/>
        <p:txBody>
          <a:bodyPr/>
          <a:lstStyle>
            <a:extLst/>
          </a:lstStyle>
          <a:p>
            <a:pPr algn="l" eaLnBrk="1" latinLnBrk="0" hangingPunct="1"/>
            <a:fld id="{09CEB3EB-F4F2-46F4-8867-D3C68411A9A0}" type="slidenum">
              <a:rPr kumimoji="0" lang="en-US" smtClean="0"/>
              <a:pPr algn="l" eaLnBrk="1" latinLnBrk="0" hangingPunct="1"/>
              <a:t>‹#›</a:t>
            </a:fld>
            <a:endParaRPr kumimoji="0" lang="en-US" sz="1200">
              <a:solidFill>
                <a:schemeClr val="tx2"/>
              </a:solidFill>
            </a:endParaRPr>
          </a:p>
        </p:txBody>
      </p:sp>
      <p:sp>
        <p:nvSpPr>
          <p:cNvPr id="7" name="Rectangle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en-US" smtClean="0"/>
              <a:t>Click to edit Master title style</a:t>
            </a:r>
            <a:endParaRPr kumimoji="0" lang="en-US"/>
          </a:p>
        </p:txBody>
      </p:sp>
      <p:sp>
        <p:nvSpPr>
          <p:cNvPr id="8" name="Rectangle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Rectangle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Rectangle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12064"/>
            <a:ext cx="8229600" cy="9144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8F6BCBE8-30B0-4476-8762-9236B142003A}" type="datetimeFigureOut">
              <a:rPr lang="en-US" smtClean="0"/>
              <a:pPr/>
              <a:t>11/10/2018</a:t>
            </a:fld>
            <a:endParaRPr lang="en-US" sz="1100" dirty="0">
              <a:solidFill>
                <a:schemeClr val="tx2"/>
              </a:solidFill>
            </a:endParaRPr>
          </a:p>
        </p:txBody>
      </p:sp>
      <p:sp>
        <p:nvSpPr>
          <p:cNvPr id="6" name="Footer Placeholder 5"/>
          <p:cNvSpPr>
            <a:spLocks noGrp="1"/>
          </p:cNvSpPr>
          <p:nvPr>
            <p:ph type="ftr" sz="quarter" idx="11"/>
          </p:nvPr>
        </p:nvSpPr>
        <p:spPr/>
        <p:txBody>
          <a:bodyPr/>
          <a:lstStyle>
            <a:extLst/>
          </a:lstStyle>
          <a:p>
            <a:pPr algn="r" eaLnBrk="1" latinLnBrk="0" hangingPunct="1"/>
            <a:endParaRPr kumimoji="0" lang="en-US" sz="1100" dirty="0">
              <a:solidFill>
                <a:schemeClr val="tx2"/>
              </a:solidFill>
            </a:endParaRPr>
          </a:p>
        </p:txBody>
      </p:sp>
      <p:sp>
        <p:nvSpPr>
          <p:cNvPr id="7" name="Slide Number Placeholder 6"/>
          <p:cNvSpPr>
            <a:spLocks noGrp="1"/>
          </p:cNvSpPr>
          <p:nvPr>
            <p:ph type="sldNum" sz="quarter" idx="12"/>
          </p:nvPr>
        </p:nvSpPr>
        <p:spPr/>
        <p:txBody>
          <a:bodyPr/>
          <a:lstStyle>
            <a:extLst/>
          </a:lstStyle>
          <a:p>
            <a:pPr algn="l" eaLnBrk="1" latinLnBrk="0" hangingPunct="1"/>
            <a:fld id="{09CEB3EB-F4F2-46F4-8867-D3C68411A9A0}" type="slidenum">
              <a:rPr kumimoji="0" lang="en-US" smtClean="0"/>
              <a:pPr algn="l" eaLnBrk="1" latinLnBrk="0" hangingPunct="1"/>
              <a:t>‹#›</a:t>
            </a:fld>
            <a:endParaRPr kumimoji="0" lang="en-US" sz="1200">
              <a:solidFill>
                <a:schemeClr val="tx2"/>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5" name="Rectangle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504824" y="512064"/>
            <a:ext cx="7772400" cy="914400"/>
          </a:xfrm>
        </p:spPr>
        <p:txBody>
          <a:bodyPr anchor="t"/>
          <a:lstStyle>
            <a:lvl1pPr>
              <a:defRPr sz="400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8F6BCBE8-30B0-4476-8762-9236B142003A}" type="datetimeFigureOut">
              <a:rPr lang="en-US" smtClean="0"/>
              <a:pPr/>
              <a:t>11/10/2018</a:t>
            </a:fld>
            <a:endParaRPr lang="en-US" sz="1100" dirty="0">
              <a:solidFill>
                <a:schemeClr val="tx2"/>
              </a:solidFill>
            </a:endParaRPr>
          </a:p>
        </p:txBody>
      </p:sp>
      <p:sp>
        <p:nvSpPr>
          <p:cNvPr id="8" name="Footer Placeholder 7"/>
          <p:cNvSpPr>
            <a:spLocks noGrp="1"/>
          </p:cNvSpPr>
          <p:nvPr>
            <p:ph type="ftr" sz="quarter" idx="11"/>
          </p:nvPr>
        </p:nvSpPr>
        <p:spPr/>
        <p:txBody>
          <a:bodyPr/>
          <a:lstStyle>
            <a:extLst/>
          </a:lstStyle>
          <a:p>
            <a:pPr algn="r" eaLnBrk="1" latinLnBrk="0" hangingPunct="1"/>
            <a:endParaRPr kumimoji="0" lang="en-US" sz="1100" dirty="0">
              <a:solidFill>
                <a:schemeClr val="tx2"/>
              </a:solidFill>
            </a:endParaRPr>
          </a:p>
        </p:txBody>
      </p:sp>
      <p:sp>
        <p:nvSpPr>
          <p:cNvPr id="9" name="Slide Number Placeholder 8"/>
          <p:cNvSpPr>
            <a:spLocks noGrp="1"/>
          </p:cNvSpPr>
          <p:nvPr>
            <p:ph type="sldNum" sz="quarter" idx="12"/>
          </p:nvPr>
        </p:nvSpPr>
        <p:spPr/>
        <p:txBody>
          <a:bodyPr/>
          <a:lstStyle>
            <a:extLst/>
          </a:lstStyle>
          <a:p>
            <a:pPr algn="l" eaLnBrk="1" latinLnBrk="0" hangingPunct="1"/>
            <a:fld id="{09CEB3EB-F4F2-46F4-8867-D3C68411A9A0}" type="slidenum">
              <a:rPr kumimoji="0" lang="en-US" smtClean="0"/>
              <a:pPr algn="l" eaLnBrk="1" latinLnBrk="0" hangingPunct="1"/>
              <a:t>‹#›</a:t>
            </a:fld>
            <a:endParaRPr kumimoji="0" lang="en-US" sz="1200">
              <a:solidFill>
                <a:schemeClr val="tx2"/>
              </a:solidFill>
            </a:endParaRPr>
          </a:p>
        </p:txBody>
      </p:sp>
      <p:sp>
        <p:nvSpPr>
          <p:cNvPr id="16" name="Rectangle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Rectangle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Rectangle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Rectangle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Rectangle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Rectangle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Rectangle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Rectangle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Rectangle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914400"/>
          </a:xfrm>
        </p:spPr>
        <p:txBody>
          <a:bodyPr/>
          <a:lstStyle>
            <a:lvl1pPr>
              <a:defRPr sz="4000" cap="none" baseline="0"/>
            </a:lvl1pPr>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8F6BCBE8-30B0-4476-8762-9236B142003A}" type="datetimeFigureOut">
              <a:rPr lang="en-US" smtClean="0"/>
              <a:pPr/>
              <a:t>11/10/2018</a:t>
            </a:fld>
            <a:endParaRPr lang="en-US" sz="1100" dirty="0">
              <a:solidFill>
                <a:schemeClr val="tx2"/>
              </a:solidFill>
            </a:endParaRPr>
          </a:p>
        </p:txBody>
      </p:sp>
      <p:sp>
        <p:nvSpPr>
          <p:cNvPr id="4" name="Footer Placeholder 3"/>
          <p:cNvSpPr>
            <a:spLocks noGrp="1"/>
          </p:cNvSpPr>
          <p:nvPr>
            <p:ph type="ftr" sz="quarter" idx="11"/>
          </p:nvPr>
        </p:nvSpPr>
        <p:spPr/>
        <p:txBody>
          <a:bodyPr/>
          <a:lstStyle>
            <a:extLst/>
          </a:lstStyle>
          <a:p>
            <a:pPr algn="r" eaLnBrk="1" latinLnBrk="0" hangingPunct="1"/>
            <a:endParaRPr kumimoji="0" lang="en-US" sz="1100" dirty="0">
              <a:solidFill>
                <a:schemeClr val="tx2"/>
              </a:solidFill>
            </a:endParaRPr>
          </a:p>
        </p:txBody>
      </p:sp>
      <p:sp>
        <p:nvSpPr>
          <p:cNvPr id="5" name="Slide Number Placeholder 4"/>
          <p:cNvSpPr>
            <a:spLocks noGrp="1"/>
          </p:cNvSpPr>
          <p:nvPr>
            <p:ph type="sldNum" sz="quarter" idx="12"/>
          </p:nvPr>
        </p:nvSpPr>
        <p:spPr/>
        <p:txBody>
          <a:bodyPr/>
          <a:lstStyle>
            <a:extLst/>
          </a:lstStyle>
          <a:p>
            <a:pPr algn="l" eaLnBrk="1" latinLnBrk="0" hangingPunct="1"/>
            <a:fld id="{09CEB3EB-F4F2-46F4-8867-D3C68411A9A0}" type="slidenum">
              <a:rPr kumimoji="0" lang="en-US" smtClean="0"/>
              <a:pPr algn="l" eaLnBrk="1" latinLnBrk="0" hangingPunct="1"/>
              <a:t>‹#›</a:t>
            </a:fld>
            <a:endParaRPr kumimoji="0" lang="en-US" sz="1200">
              <a:solidFill>
                <a:schemeClr val="tx2"/>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8F6BCBE8-30B0-4476-8762-9236B142003A}" type="datetimeFigureOut">
              <a:rPr lang="en-US" smtClean="0"/>
              <a:pPr/>
              <a:t>11/10/2018</a:t>
            </a:fld>
            <a:endParaRPr lang="en-US" sz="1100" dirty="0">
              <a:solidFill>
                <a:schemeClr val="tx2"/>
              </a:solidFill>
            </a:endParaRPr>
          </a:p>
        </p:txBody>
      </p:sp>
      <p:sp>
        <p:nvSpPr>
          <p:cNvPr id="3" name="Footer Placeholder 2"/>
          <p:cNvSpPr>
            <a:spLocks noGrp="1"/>
          </p:cNvSpPr>
          <p:nvPr>
            <p:ph type="ftr" sz="quarter" idx="11"/>
          </p:nvPr>
        </p:nvSpPr>
        <p:spPr/>
        <p:txBody>
          <a:bodyPr/>
          <a:lstStyle>
            <a:extLst/>
          </a:lstStyle>
          <a:p>
            <a:pPr algn="r" eaLnBrk="1" latinLnBrk="0" hangingPunct="1"/>
            <a:endParaRPr kumimoji="0" lang="en-US" sz="1100" dirty="0">
              <a:solidFill>
                <a:schemeClr val="tx2"/>
              </a:solidFill>
            </a:endParaRPr>
          </a:p>
        </p:txBody>
      </p:sp>
      <p:sp>
        <p:nvSpPr>
          <p:cNvPr id="4" name="Slide Number Placeholder 3"/>
          <p:cNvSpPr>
            <a:spLocks noGrp="1"/>
          </p:cNvSpPr>
          <p:nvPr>
            <p:ph type="sldNum" sz="quarter" idx="12"/>
          </p:nvPr>
        </p:nvSpPr>
        <p:spPr/>
        <p:txBody>
          <a:bodyPr/>
          <a:lstStyle>
            <a:extLst/>
          </a:lstStyle>
          <a:p>
            <a:pPr algn="l" eaLnBrk="1" latinLnBrk="0" hangingPunct="1"/>
            <a:fld id="{09CEB3EB-F4F2-46F4-8867-D3C68411A9A0}" type="slidenum">
              <a:rPr kumimoji="0" lang="en-US" smtClean="0"/>
              <a:pPr algn="l" eaLnBrk="1" latinLnBrk="0" hangingPunct="1"/>
              <a:t>‹#›</a:t>
            </a:fld>
            <a:endParaRPr kumimoji="0" lang="en-US" sz="1200">
              <a:solidFill>
                <a:schemeClr val="tx2"/>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8229600" cy="1162050"/>
          </a:xfrm>
        </p:spPr>
        <p:txBody>
          <a:bodyPr anchor="ctr"/>
          <a:lstStyle>
            <a:lvl1pPr algn="l">
              <a:buNone/>
              <a:defRPr sz="3600" b="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8F6BCBE8-30B0-4476-8762-9236B142003A}" type="datetimeFigureOut">
              <a:rPr lang="en-US" smtClean="0"/>
              <a:pPr/>
              <a:t>11/10/2018</a:t>
            </a:fld>
            <a:endParaRPr lang="en-US" sz="1100" dirty="0">
              <a:solidFill>
                <a:schemeClr val="tx2"/>
              </a:solidFill>
            </a:endParaRPr>
          </a:p>
        </p:txBody>
      </p:sp>
      <p:sp>
        <p:nvSpPr>
          <p:cNvPr id="6" name="Footer Placeholder 5"/>
          <p:cNvSpPr>
            <a:spLocks noGrp="1"/>
          </p:cNvSpPr>
          <p:nvPr>
            <p:ph type="ftr" sz="quarter" idx="11"/>
          </p:nvPr>
        </p:nvSpPr>
        <p:spPr/>
        <p:txBody>
          <a:bodyPr/>
          <a:lstStyle>
            <a:extLst/>
          </a:lstStyle>
          <a:p>
            <a:pPr algn="r" eaLnBrk="1" latinLnBrk="0" hangingPunct="1"/>
            <a:endParaRPr kumimoji="0" lang="en-US" sz="1100" dirty="0">
              <a:solidFill>
                <a:schemeClr val="tx2"/>
              </a:solidFill>
            </a:endParaRPr>
          </a:p>
        </p:txBody>
      </p:sp>
      <p:sp>
        <p:nvSpPr>
          <p:cNvPr id="7" name="Slide Number Placeholder 6"/>
          <p:cNvSpPr>
            <a:spLocks noGrp="1"/>
          </p:cNvSpPr>
          <p:nvPr>
            <p:ph type="sldNum" sz="quarter" idx="12"/>
          </p:nvPr>
        </p:nvSpPr>
        <p:spPr/>
        <p:txBody>
          <a:bodyPr/>
          <a:lstStyle>
            <a:extLst/>
          </a:lstStyle>
          <a:p>
            <a:pPr algn="l" eaLnBrk="1" latinLnBrk="0" hangingPunct="1"/>
            <a:fld id="{09CEB3EB-F4F2-46F4-8867-D3C68411A9A0}" type="slidenum">
              <a:rPr kumimoji="0" lang="en-US" smtClean="0"/>
              <a:pPr algn="l" eaLnBrk="1" latinLnBrk="0" hangingPunct="1"/>
              <a:t>‹#›</a:t>
            </a:fld>
            <a:endParaRPr kumimoji="0" lang="en-US" sz="1200">
              <a:solidFill>
                <a:schemeClr val="tx2"/>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Straight Connector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Group 9"/>
          <p:cNvGrpSpPr/>
          <p:nvPr/>
        </p:nvGrpSpPr>
        <p:grpSpPr>
          <a:xfrm rot="5400000">
            <a:off x="8514581" y="1219200"/>
            <a:ext cx="132763" cy="128466"/>
            <a:chOff x="6668087" y="1297746"/>
            <a:chExt cx="161840" cy="156602"/>
          </a:xfrm>
        </p:grpSpPr>
        <p:cxnSp>
          <p:nvCxnSpPr>
            <p:cNvPr id="15" name="Straight Connector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en-US" smtClean="0"/>
              <a:t>Click icon to add picture</a:t>
            </a:r>
            <a:endParaRPr kumimoji="0" lang="en-US"/>
          </a:p>
        </p:txBody>
      </p:sp>
      <p:sp>
        <p:nvSpPr>
          <p:cNvPr id="4" name="Text Placeholder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grpSp>
        <p:nvGrpSpPr>
          <p:cNvPr id="14" name="Group 13"/>
          <p:cNvGrpSpPr/>
          <p:nvPr/>
        </p:nvGrpSpPr>
        <p:grpSpPr>
          <a:xfrm rot="5400000">
            <a:off x="8666981" y="1371600"/>
            <a:ext cx="132763" cy="128466"/>
            <a:chOff x="6668087" y="1297746"/>
            <a:chExt cx="161840" cy="156602"/>
          </a:xfrm>
        </p:grpSpPr>
        <p:cxnSp>
          <p:nvCxnSpPr>
            <p:cNvPr id="11" name="Straight Connector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Group 17"/>
          <p:cNvGrpSpPr/>
          <p:nvPr/>
        </p:nvGrpSpPr>
        <p:grpSpPr>
          <a:xfrm rot="5400000">
            <a:off x="8320088" y="1474763"/>
            <a:ext cx="132763" cy="128466"/>
            <a:chOff x="6668087" y="1297746"/>
            <a:chExt cx="161840" cy="156602"/>
          </a:xfrm>
        </p:grpSpPr>
        <p:cxnSp>
          <p:nvCxnSpPr>
            <p:cNvPr id="19" name="Straight Connector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Date Placeholder 4"/>
          <p:cNvSpPr>
            <a:spLocks noGrp="1"/>
          </p:cNvSpPr>
          <p:nvPr>
            <p:ph type="dt" sz="half" idx="10"/>
          </p:nvPr>
        </p:nvSpPr>
        <p:spPr>
          <a:xfrm>
            <a:off x="6477000" y="55499"/>
            <a:ext cx="2133600" cy="365125"/>
          </a:xfrm>
        </p:spPr>
        <p:txBody>
          <a:bodyPr/>
          <a:lstStyle>
            <a:extLst/>
          </a:lstStyle>
          <a:p>
            <a:fld id="{8F6BCBE8-30B0-4476-8762-9236B142003A}" type="datetimeFigureOut">
              <a:rPr lang="en-US" smtClean="0"/>
              <a:pPr/>
              <a:t>11/10/2018</a:t>
            </a:fld>
            <a:endParaRPr lang="en-US" sz="1100" dirty="0">
              <a:solidFill>
                <a:schemeClr val="tx2"/>
              </a:solidFill>
            </a:endParaRPr>
          </a:p>
        </p:txBody>
      </p:sp>
      <p:sp>
        <p:nvSpPr>
          <p:cNvPr id="6" name="Footer Placeholder 5"/>
          <p:cNvSpPr>
            <a:spLocks noGrp="1"/>
          </p:cNvSpPr>
          <p:nvPr>
            <p:ph type="ftr" sz="quarter" idx="11"/>
          </p:nvPr>
        </p:nvSpPr>
        <p:spPr>
          <a:xfrm>
            <a:off x="914400" y="55499"/>
            <a:ext cx="5562600" cy="365125"/>
          </a:xfrm>
        </p:spPr>
        <p:txBody>
          <a:bodyPr/>
          <a:lstStyle>
            <a:extLst/>
          </a:lstStyle>
          <a:p>
            <a:pPr algn="r" eaLnBrk="1" latinLnBrk="0" hangingPunct="1"/>
            <a:endParaRPr kumimoji="0" lang="en-US" sz="1100" dirty="0">
              <a:solidFill>
                <a:schemeClr val="tx2"/>
              </a:solidFill>
            </a:endParaRPr>
          </a:p>
        </p:txBody>
      </p:sp>
      <p:sp>
        <p:nvSpPr>
          <p:cNvPr id="7" name="Slide Number Placeholder 6"/>
          <p:cNvSpPr>
            <a:spLocks noGrp="1"/>
          </p:cNvSpPr>
          <p:nvPr>
            <p:ph type="sldNum" sz="quarter" idx="12"/>
          </p:nvPr>
        </p:nvSpPr>
        <p:spPr>
          <a:xfrm>
            <a:off x="8610600" y="55499"/>
            <a:ext cx="457200" cy="365125"/>
          </a:xfrm>
        </p:spPr>
        <p:txBody>
          <a:bodyPr/>
          <a:lstStyle>
            <a:extLst/>
          </a:lstStyle>
          <a:p>
            <a:pPr algn="l" eaLnBrk="1" latinLnBrk="0" hangingPunct="1"/>
            <a:fld id="{09CEB3EB-F4F2-46F4-8867-D3C68411A9A0}" type="slidenum">
              <a:rPr kumimoji="0" lang="en-US" smtClean="0"/>
              <a:pPr algn="l" eaLnBrk="1" latinLnBrk="0" hangingPunct="1"/>
              <a:t>‹#›</a:t>
            </a:fld>
            <a:endParaRPr kumimoji="0" lang="en-US" sz="1200">
              <a:solidFill>
                <a:schemeClr val="tx2"/>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Rectangle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ectangle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ectangle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Rectangle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Rectangle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7" name="Rectangle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Title Placeholder 21"/>
          <p:cNvSpPr>
            <a:spLocks noGrp="1"/>
          </p:cNvSpPr>
          <p:nvPr>
            <p:ph type="title"/>
          </p:nvPr>
        </p:nvSpPr>
        <p:spPr>
          <a:xfrm>
            <a:off x="914400" y="512064"/>
            <a:ext cx="7772400" cy="914400"/>
          </a:xfrm>
          <a:prstGeom prst="rect">
            <a:avLst/>
          </a:prstGeom>
        </p:spPr>
        <p:txBody>
          <a:bodyPr vert="horz" anchor="t">
            <a:noAutofit/>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8F6BCBE8-30B0-4476-8762-9236B142003A}" type="datetimeFigureOut">
              <a:rPr lang="en-US" smtClean="0"/>
              <a:pPr/>
              <a:t>11/10/2018</a:t>
            </a:fld>
            <a:endParaRPr lang="en-US" sz="1100" dirty="0">
              <a:solidFill>
                <a:schemeClr val="tx2"/>
              </a:solidFill>
            </a:endParaRPr>
          </a:p>
        </p:txBody>
      </p:sp>
      <p:sp>
        <p:nvSpPr>
          <p:cNvPr id="3" name="Footer Placeholder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pPr algn="r" eaLnBrk="1" latinLnBrk="0" hangingPunct="1"/>
            <a:endParaRPr kumimoji="0" lang="en-US" sz="1100" dirty="0">
              <a:solidFill>
                <a:schemeClr val="tx2"/>
              </a:solidFill>
            </a:endParaRPr>
          </a:p>
        </p:txBody>
      </p:sp>
      <p:sp>
        <p:nvSpPr>
          <p:cNvPr id="23" name="Slide Number Placeholder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pPr algn="l" eaLnBrk="1" latinLnBrk="0" hangingPunct="1"/>
            <a:fld id="{09CEB3EB-F4F2-46F4-8867-D3C68411A9A0}" type="slidenum">
              <a:rPr kumimoji="0" lang="en-US" smtClean="0"/>
              <a:pPr algn="l" eaLnBrk="1" latinLnBrk="0" hangingPunct="1"/>
              <a:t>‹#›</a:t>
            </a:fld>
            <a:endParaRPr kumimoji="0" lang="en-US" sz="1200">
              <a:solidFill>
                <a:schemeClr val="tx2"/>
              </a:solidFill>
            </a:endParaRPr>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Classification of Vertebrata (</a:t>
            </a:r>
            <a:r>
              <a:rPr lang="en-US" dirty="0" err="1" smtClean="0"/>
              <a:t>Reptilia</a:t>
            </a:r>
            <a:r>
              <a:rPr lang="en-US" dirty="0" smtClean="0"/>
              <a:t>)</a:t>
            </a:r>
            <a:endParaRPr lang="en-US" dirty="0"/>
          </a:p>
        </p:txBody>
      </p:sp>
      <p:sp>
        <p:nvSpPr>
          <p:cNvPr id="3" name="Subtitle 2"/>
          <p:cNvSpPr>
            <a:spLocks noGrp="1"/>
          </p:cNvSpPr>
          <p:nvPr>
            <p:ph type="subTitle" idx="1"/>
          </p:nvPr>
        </p:nvSpPr>
        <p:spPr/>
        <p:txBody>
          <a:bodyPr/>
          <a:lstStyle/>
          <a:p>
            <a:r>
              <a:rPr lang="en-US" dirty="0" err="1" smtClean="0"/>
              <a:t>Lec</a:t>
            </a:r>
            <a:r>
              <a:rPr lang="en-US" dirty="0" smtClean="0"/>
              <a:t>. 5</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rtl="1"/>
            <a:r>
              <a:rPr lang="ar-IQ" sz="2400" b="1" dirty="0" smtClean="0"/>
              <a:t>الصنف: الطيور                                           </a:t>
            </a:r>
            <a:r>
              <a:rPr lang="en-US" sz="2400" b="1" dirty="0" smtClean="0"/>
              <a:t>Class: Aves</a:t>
            </a:r>
            <a:endParaRPr lang="en-US" sz="2400" dirty="0"/>
          </a:p>
        </p:txBody>
      </p:sp>
      <p:sp>
        <p:nvSpPr>
          <p:cNvPr id="3" name="Content Placeholder 2"/>
          <p:cNvSpPr>
            <a:spLocks noGrp="1"/>
          </p:cNvSpPr>
          <p:nvPr>
            <p:ph idx="1"/>
          </p:nvPr>
        </p:nvSpPr>
        <p:spPr>
          <a:xfrm>
            <a:off x="914400" y="1219200"/>
            <a:ext cx="7772400" cy="5136360"/>
          </a:xfrm>
        </p:spPr>
        <p:txBody>
          <a:bodyPr>
            <a:normAutofit fontScale="92500" lnSpcReduction="20000"/>
          </a:bodyPr>
          <a:lstStyle/>
          <a:p>
            <a:pPr algn="just" rtl="1">
              <a:buNone/>
            </a:pPr>
            <a:r>
              <a:rPr lang="ar-IQ" dirty="0" smtClean="0"/>
              <a:t>يضم فقريات ثابتة الحرارة تمتاز بما يأتي:</a:t>
            </a:r>
            <a:endParaRPr lang="en-US" dirty="0" smtClean="0"/>
          </a:p>
          <a:p>
            <a:pPr lvl="0" algn="just" rtl="1">
              <a:buNone/>
            </a:pPr>
            <a:r>
              <a:rPr lang="ar-IQ" dirty="0" smtClean="0"/>
              <a:t>الجسم مغزلي الشكل مؤلف من رأس وعنق وجذع وذنب، والعنق يكون طويلاً بشكل لايتناسب وحجم الجسم في الغالب.</a:t>
            </a:r>
            <a:endParaRPr lang="en-US" dirty="0" smtClean="0"/>
          </a:p>
          <a:p>
            <a:pPr lvl="0" algn="just" rtl="1">
              <a:buNone/>
            </a:pPr>
            <a:r>
              <a:rPr lang="ar-IQ" dirty="0" smtClean="0"/>
              <a:t>تمتلك زوجين من الاطراف، الامامية منها عادة متكيفة لانجاز فعل الطيران والخلفية تظهر العديد من التكيفات فمنها مكيفة للجثوم </a:t>
            </a:r>
            <a:r>
              <a:rPr lang="en-US" dirty="0" smtClean="0"/>
              <a:t>(Perching)</a:t>
            </a:r>
            <a:r>
              <a:rPr lang="ar-IQ" dirty="0" smtClean="0"/>
              <a:t> ومنها للمشي وثالثة للسباحة </a:t>
            </a:r>
            <a:r>
              <a:rPr lang="en-US" dirty="0" smtClean="0"/>
              <a:t>(Swimming)</a:t>
            </a:r>
            <a:r>
              <a:rPr lang="ar-IQ" dirty="0" smtClean="0"/>
              <a:t> والاقدام في الغالب رباعية الاصابع.</a:t>
            </a:r>
            <a:endParaRPr lang="en-US" dirty="0" smtClean="0"/>
          </a:p>
          <a:p>
            <a:pPr algn="just" rtl="1">
              <a:buNone/>
            </a:pPr>
            <a:r>
              <a:rPr lang="ar-IQ" dirty="0" smtClean="0"/>
              <a:t>الجلد رقيق نسبياً والجسم مغطى بالريش </a:t>
            </a:r>
            <a:r>
              <a:rPr lang="en-US" dirty="0" smtClean="0"/>
              <a:t>(Feathers)</a:t>
            </a:r>
            <a:r>
              <a:rPr lang="ar-IQ" dirty="0" smtClean="0"/>
              <a:t> عدا الاطراف الخلفية حيث توجد حراشف بشرية تشابه تلك التي كانت موجودة في الزواحف، والغدد الجلدية نادرة الوجود.</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554736"/>
          </a:xfrm>
        </p:spPr>
        <p:txBody>
          <a:bodyPr/>
          <a:lstStyle/>
          <a:p>
            <a:pPr algn="just" rtl="1"/>
            <a:endParaRPr lang="en-US" sz="1200" dirty="0"/>
          </a:p>
        </p:txBody>
      </p:sp>
      <p:sp>
        <p:nvSpPr>
          <p:cNvPr id="3" name="Content Placeholder 2"/>
          <p:cNvSpPr>
            <a:spLocks noGrp="1"/>
          </p:cNvSpPr>
          <p:nvPr>
            <p:ph idx="1"/>
          </p:nvPr>
        </p:nvSpPr>
        <p:spPr>
          <a:xfrm>
            <a:off x="914400" y="1295400"/>
            <a:ext cx="7772400" cy="5060160"/>
          </a:xfrm>
        </p:spPr>
        <p:txBody>
          <a:bodyPr>
            <a:normAutofit fontScale="32500" lnSpcReduction="20000"/>
          </a:bodyPr>
          <a:lstStyle/>
          <a:p>
            <a:pPr lvl="0" algn="just" rtl="1">
              <a:buNone/>
            </a:pPr>
            <a:r>
              <a:rPr lang="ar-IQ" sz="4900" dirty="0" smtClean="0"/>
              <a:t>الهيكل متعظم كلياً والعظام مجوفة. عظام الجمجمة ملتحمة وتوجد لقمة قفوية واحدة </a:t>
            </a:r>
            <a:r>
              <a:rPr lang="en-US" sz="4900" dirty="0" smtClean="0"/>
              <a:t>(Occipital </a:t>
            </a:r>
            <a:r>
              <a:rPr lang="en-US" sz="4900" dirty="0" err="1" smtClean="0"/>
              <a:t>condyle</a:t>
            </a:r>
            <a:r>
              <a:rPr lang="en-US" sz="4900" dirty="0" smtClean="0"/>
              <a:t>)</a:t>
            </a:r>
            <a:r>
              <a:rPr lang="ar-IQ" sz="4900" dirty="0" smtClean="0"/>
              <a:t> والفكوك مؤطرة بغلاف متقرن مكونة المنقار </a:t>
            </a:r>
            <a:r>
              <a:rPr lang="en-US" sz="4900" dirty="0" smtClean="0"/>
              <a:t>(Beak)</a:t>
            </a:r>
            <a:r>
              <a:rPr lang="ar-IQ" sz="4900" dirty="0" smtClean="0"/>
              <a:t> والاسنان مفقودة في الطيور الحديثة. الاضلاع مزودة بنتؤات للتقوية. القص </a:t>
            </a:r>
            <a:r>
              <a:rPr lang="en-US" sz="4900" dirty="0" smtClean="0"/>
              <a:t>(Sternum)</a:t>
            </a:r>
            <a:r>
              <a:rPr lang="ar-IQ" sz="4900" dirty="0" smtClean="0"/>
              <a:t> نامي بشكل جيد، والذيل قصير، وهناك عظم واحد (مفرد) في الاذن الوسطى </a:t>
            </a:r>
            <a:r>
              <a:rPr lang="en-US" sz="4900" dirty="0" smtClean="0"/>
              <a:t>(Middle ear)</a:t>
            </a:r>
            <a:r>
              <a:rPr lang="ar-IQ" sz="4900" dirty="0" smtClean="0"/>
              <a:t>.</a:t>
            </a:r>
            <a:endParaRPr lang="en-US" sz="4900" dirty="0" smtClean="0"/>
          </a:p>
          <a:p>
            <a:pPr lvl="0" algn="just" rtl="1">
              <a:buNone/>
            </a:pPr>
            <a:r>
              <a:rPr lang="ar-IQ" sz="4900" dirty="0" smtClean="0"/>
              <a:t>الجهاز العصبي نامي بشكل جيد وتوجد 12 زوجاً من الاعصاب القحفية.</a:t>
            </a:r>
            <a:endParaRPr lang="en-US" sz="4900" dirty="0" smtClean="0"/>
          </a:p>
          <a:p>
            <a:pPr lvl="0" algn="just" rtl="1">
              <a:buNone/>
            </a:pPr>
            <a:r>
              <a:rPr lang="ar-IQ" sz="4900" dirty="0" smtClean="0"/>
              <a:t>القلب مؤلف من اربعة ردهات والقوس الابهري </a:t>
            </a:r>
            <a:r>
              <a:rPr lang="en-US" sz="4900" dirty="0" smtClean="0"/>
              <a:t>(Aortic arch)</a:t>
            </a:r>
            <a:r>
              <a:rPr lang="ar-IQ" sz="4900" dirty="0" smtClean="0"/>
              <a:t> الايمن فقط موجود.</a:t>
            </a:r>
            <a:endParaRPr lang="en-US" sz="4900" dirty="0" smtClean="0"/>
          </a:p>
          <a:p>
            <a:pPr lvl="0" algn="just" rtl="1">
              <a:buNone/>
            </a:pPr>
            <a:r>
              <a:rPr lang="ar-IQ" sz="4900" dirty="0" smtClean="0"/>
              <a:t>ثابتة درجة الحرارة.</a:t>
            </a:r>
            <a:endParaRPr lang="en-US" sz="4900" dirty="0" smtClean="0"/>
          </a:p>
          <a:p>
            <a:pPr lvl="0" algn="just" rtl="1">
              <a:buNone/>
            </a:pPr>
            <a:r>
              <a:rPr lang="ar-IQ" sz="4900" dirty="0" smtClean="0"/>
              <a:t>الجهاز التنفسي يتألف من رئتين صغيرتين اسفنجيتي القوام يلحق بهما جهاز من الاكياس الهوائية </a:t>
            </a:r>
            <a:r>
              <a:rPr lang="en-US" sz="4900" dirty="0" smtClean="0"/>
              <a:t>(Air sacs)</a:t>
            </a:r>
            <a:r>
              <a:rPr lang="ar-IQ" sz="4900" dirty="0" smtClean="0"/>
              <a:t> تمتد بين الاحشاء والهيكل. وتوجد حنجرة صوتية </a:t>
            </a:r>
            <a:r>
              <a:rPr lang="en-US" sz="4900" dirty="0" smtClean="0"/>
              <a:t>(</a:t>
            </a:r>
            <a:r>
              <a:rPr lang="en-US" sz="4900" dirty="0" err="1" smtClean="0"/>
              <a:t>Syrinx</a:t>
            </a:r>
            <a:r>
              <a:rPr lang="en-US" sz="4900" dirty="0" smtClean="0"/>
              <a:t>)</a:t>
            </a:r>
            <a:r>
              <a:rPr lang="ar-IQ" sz="4900" dirty="0" smtClean="0"/>
              <a:t> صندوق الصوت </a:t>
            </a:r>
            <a:r>
              <a:rPr lang="en-US" sz="4900" dirty="0" smtClean="0"/>
              <a:t>(Voice box)</a:t>
            </a:r>
            <a:r>
              <a:rPr lang="ar-IQ" sz="4900" dirty="0" smtClean="0"/>
              <a:t> عند منطقة اتصال الرغامى </a:t>
            </a:r>
            <a:r>
              <a:rPr lang="en-US" sz="4900" dirty="0" smtClean="0"/>
              <a:t>(Trachea)</a:t>
            </a:r>
            <a:r>
              <a:rPr lang="ar-IQ" sz="4900" dirty="0" smtClean="0"/>
              <a:t> مع القصبات </a:t>
            </a:r>
            <a:r>
              <a:rPr lang="en-US" sz="4900" dirty="0" smtClean="0"/>
              <a:t>(Bronchi)</a:t>
            </a:r>
            <a:r>
              <a:rPr lang="ar-IQ" sz="4900" dirty="0" smtClean="0"/>
              <a:t>.</a:t>
            </a:r>
            <a:endParaRPr lang="en-US" sz="4900" dirty="0" smtClean="0"/>
          </a:p>
          <a:p>
            <a:pPr lvl="0" algn="just" rtl="1">
              <a:buNone/>
            </a:pPr>
            <a:r>
              <a:rPr lang="ar-IQ" sz="4900" dirty="0" smtClean="0"/>
              <a:t>الجهاز الابرازي يتألف من زوج من الكلى البعدية</a:t>
            </a:r>
            <a:br>
              <a:rPr lang="ar-IQ" sz="4900" dirty="0" smtClean="0"/>
            </a:br>
            <a:r>
              <a:rPr lang="ar-IQ" sz="4900" dirty="0" smtClean="0"/>
              <a:t> </a:t>
            </a:r>
            <a:r>
              <a:rPr lang="en-US" sz="4900" dirty="0" smtClean="0"/>
              <a:t>(</a:t>
            </a:r>
            <a:r>
              <a:rPr lang="en-US" sz="4900" dirty="0" err="1" smtClean="0"/>
              <a:t>Metanephric</a:t>
            </a:r>
            <a:r>
              <a:rPr lang="en-US" sz="4900" dirty="0" smtClean="0"/>
              <a:t> kidney)</a:t>
            </a:r>
            <a:r>
              <a:rPr lang="ar-IQ" sz="4900" dirty="0" smtClean="0"/>
              <a:t> والحالبان يفتحان في المجمع، وليس هناك مثانة بولية والبول يحوي حامض اليوريك </a:t>
            </a:r>
            <a:r>
              <a:rPr lang="en-US" sz="4900" dirty="0" smtClean="0"/>
              <a:t>(Uric acid)</a:t>
            </a:r>
            <a:r>
              <a:rPr lang="ar-IQ" sz="4900" dirty="0" smtClean="0"/>
              <a:t> بشكل رئيسي.</a:t>
            </a:r>
            <a:endParaRPr lang="en-US" sz="4900" dirty="0" smtClean="0"/>
          </a:p>
          <a:p>
            <a:pPr lvl="0" algn="just" rtl="1">
              <a:buNone/>
            </a:pPr>
            <a:r>
              <a:rPr lang="ar-IQ" sz="4900" dirty="0" smtClean="0"/>
              <a:t>الاجناس منفصلة والاعضاء التناسلية مزدوجة وهي في الغالب تفتقد اعضاء الجماع الخارجية عند الذكر </a:t>
            </a:r>
            <a:r>
              <a:rPr lang="en-US" sz="4900" dirty="0" smtClean="0"/>
              <a:t>(</a:t>
            </a:r>
            <a:r>
              <a:rPr lang="en-US" sz="4900" dirty="0" err="1" smtClean="0"/>
              <a:t>Copulatory</a:t>
            </a:r>
            <a:r>
              <a:rPr lang="en-US" sz="4900" dirty="0" smtClean="0"/>
              <a:t> organ)</a:t>
            </a:r>
            <a:r>
              <a:rPr lang="ar-IQ" sz="4900" dirty="0" smtClean="0"/>
              <a:t> عدا في البط والوز.</a:t>
            </a:r>
            <a:endParaRPr lang="en-US" sz="4900" dirty="0" smtClean="0"/>
          </a:p>
          <a:p>
            <a:pPr lvl="0" algn="just" rtl="1">
              <a:buNone/>
            </a:pPr>
            <a:r>
              <a:rPr lang="ar-IQ" sz="4900" dirty="0" smtClean="0"/>
              <a:t>الاخصاب داخلي </a:t>
            </a:r>
            <a:r>
              <a:rPr lang="en-US" sz="4900" dirty="0" smtClean="0"/>
              <a:t>(Internal Fertilization)</a:t>
            </a:r>
            <a:r>
              <a:rPr lang="ar-IQ" sz="4900" dirty="0" smtClean="0"/>
              <a:t> والبيوض تحوي كمية كبيرة من المح وهي محاطة بقشرة كلسية صلبة </a:t>
            </a:r>
            <a:r>
              <a:rPr lang="en-US" sz="4900" dirty="0" smtClean="0"/>
              <a:t>(Hard calcareous)</a:t>
            </a:r>
            <a:r>
              <a:rPr lang="ar-IQ" sz="4900" dirty="0" smtClean="0"/>
              <a:t> وتوجد اغشية جنينية اثناء النمو الجنيني.</a:t>
            </a:r>
            <a:endParaRPr lang="en-US" sz="4900" dirty="0" smtClean="0"/>
          </a:p>
          <a:p>
            <a:pPr algn="just" rtl="1">
              <a:buNone/>
            </a:pPr>
            <a:r>
              <a:rPr lang="ar-IQ" sz="4900" dirty="0" smtClean="0"/>
              <a:t>يضم صنف الطيور اكثر من 9600 نوع موزعة ضمن اكثر من 30 رتبة وفيما ياتي ايجازاً لمجاميع الطيور المختلفة</a:t>
            </a:r>
            <a:r>
              <a:rPr lang="ar-IQ" dirty="0" smtClean="0"/>
              <a:t>.</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630936"/>
          </a:xfrm>
        </p:spPr>
        <p:txBody>
          <a:bodyPr/>
          <a:lstStyle/>
          <a:p>
            <a:pPr algn="r" rtl="1"/>
            <a:r>
              <a:rPr lang="ar-IQ" sz="2800" dirty="0" smtClean="0"/>
              <a:t>اصناف الطيور </a:t>
            </a:r>
            <a:endParaRPr lang="en-US" sz="2800" dirty="0"/>
          </a:p>
        </p:txBody>
      </p:sp>
      <p:sp>
        <p:nvSpPr>
          <p:cNvPr id="3" name="Content Placeholder 2"/>
          <p:cNvSpPr>
            <a:spLocks noGrp="1"/>
          </p:cNvSpPr>
          <p:nvPr>
            <p:ph idx="1"/>
          </p:nvPr>
        </p:nvSpPr>
        <p:spPr>
          <a:xfrm>
            <a:off x="914400" y="1371600"/>
            <a:ext cx="7772400" cy="4983960"/>
          </a:xfrm>
        </p:spPr>
        <p:txBody>
          <a:bodyPr>
            <a:normAutofit fontScale="77500" lnSpcReduction="20000"/>
          </a:bodyPr>
          <a:lstStyle/>
          <a:p>
            <a:pPr lvl="0" algn="just" rtl="1">
              <a:buNone/>
            </a:pPr>
            <a:r>
              <a:rPr lang="ar-IQ" b="1" dirty="0" smtClean="0"/>
              <a:t>الصنف: الطيور القديمة                   </a:t>
            </a:r>
            <a:r>
              <a:rPr lang="en-US" b="1" dirty="0" smtClean="0"/>
              <a:t>Subclass: </a:t>
            </a:r>
            <a:r>
              <a:rPr lang="en-US" b="1" dirty="0" err="1" smtClean="0"/>
              <a:t>Archaeornithes</a:t>
            </a:r>
            <a:endParaRPr lang="en-US" dirty="0" smtClean="0"/>
          </a:p>
          <a:p>
            <a:pPr algn="just" rtl="1">
              <a:buNone/>
            </a:pPr>
            <a:r>
              <a:rPr lang="ar-IQ" dirty="0" smtClean="0"/>
              <a:t>يضم طيور ظهرت خلال الفترة الجوراسية </a:t>
            </a:r>
            <a:r>
              <a:rPr lang="en-US" dirty="0" smtClean="0"/>
              <a:t>(Jurassic period)</a:t>
            </a:r>
            <a:r>
              <a:rPr lang="ar-IQ" dirty="0" smtClean="0"/>
              <a:t> المتأخرة والفترة الطباشيرية </a:t>
            </a:r>
            <a:r>
              <a:rPr lang="en-US" dirty="0" smtClean="0"/>
              <a:t>(Cretaceous period)</a:t>
            </a:r>
            <a:r>
              <a:rPr lang="ar-IQ" dirty="0" smtClean="0"/>
              <a:t> المبكرة، وهي تظهر العديد من الصفات البدائية ومن امثلتها المجنح القديم (الطائر القديم) </a:t>
            </a:r>
            <a:r>
              <a:rPr lang="en-US" dirty="0" smtClean="0"/>
              <a:t>Archaeopteryx</a:t>
            </a:r>
          </a:p>
          <a:p>
            <a:pPr lvl="0" algn="just" rtl="1">
              <a:buNone/>
            </a:pPr>
            <a:r>
              <a:rPr lang="ar-IQ" b="1" dirty="0" smtClean="0"/>
              <a:t>الصنف: الطيور الحديثة                       </a:t>
            </a:r>
            <a:r>
              <a:rPr lang="en-US" b="1" dirty="0" smtClean="0"/>
              <a:t>Subclass: </a:t>
            </a:r>
            <a:r>
              <a:rPr lang="en-US" b="1" dirty="0" err="1" smtClean="0"/>
              <a:t>Neornithes</a:t>
            </a:r>
            <a:endParaRPr lang="en-US" dirty="0" smtClean="0"/>
          </a:p>
          <a:p>
            <a:pPr algn="just" rtl="1">
              <a:buNone/>
            </a:pPr>
            <a:r>
              <a:rPr lang="ar-IQ" dirty="0" smtClean="0"/>
              <a:t>يضم طيور بعضها انقرض منذ فترة زمنية قديمة والغالب انها تعيش الان ممثلة بالعديد من المجاميع وتمتاز بأن القص فيها نامي بشكل جيد وعادة جؤجؤي </a:t>
            </a:r>
            <a:r>
              <a:rPr lang="en-US" dirty="0" smtClean="0"/>
              <a:t>(Keeled sternum)</a:t>
            </a:r>
            <a:r>
              <a:rPr lang="ar-IQ" dirty="0" smtClean="0"/>
              <a:t>، والذيل مختزل، وبعض عظام رسغ اليد </a:t>
            </a:r>
            <a:r>
              <a:rPr lang="en-US" dirty="0" smtClean="0"/>
              <a:t>(Metacarpals)</a:t>
            </a:r>
            <a:r>
              <a:rPr lang="ar-IQ" dirty="0" smtClean="0"/>
              <a:t> تلتحم معاً. ظهرت هذه المجموعة من الفترة الطباشيرية وحتى الفترة الحديثة.</a:t>
            </a:r>
            <a:endParaRPr lang="en-US" dirty="0" smtClean="0"/>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p:nvPr/>
        </p:nvPicPr>
        <p:blipFill>
          <a:blip r:embed="rId2"/>
          <a:srcRect/>
          <a:stretch>
            <a:fillRect/>
          </a:stretch>
        </p:blipFill>
        <p:spPr bwMode="auto">
          <a:xfrm>
            <a:off x="457200" y="457200"/>
            <a:ext cx="8305800" cy="6248400"/>
          </a:xfrm>
          <a:prstGeom prst="rect">
            <a:avLst/>
          </a:prstGeom>
          <a:noFill/>
          <a:ln w="9525">
            <a:noFill/>
            <a:miter lim="800000"/>
            <a:headEnd/>
            <a:tailEnd/>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0" algn="just" rtl="1">
              <a:buNone/>
            </a:pPr>
            <a:r>
              <a:rPr lang="ar-IQ" dirty="0" smtClean="0"/>
              <a:t>يضم صنيف الطيور الحديثة المجاميع الآتية:</a:t>
            </a:r>
            <a:endParaRPr lang="en-US" dirty="0" smtClean="0"/>
          </a:p>
          <a:p>
            <a:pPr algn="just" rtl="1">
              <a:buNone/>
            </a:pPr>
            <a:r>
              <a:rPr lang="ar-IQ" b="1" dirty="0" smtClean="0"/>
              <a:t>فوق رتبة: قديمة الفكوك                         </a:t>
            </a:r>
            <a:r>
              <a:rPr lang="en-US" b="1" dirty="0" err="1" smtClean="0"/>
              <a:t>Superorder</a:t>
            </a:r>
            <a:r>
              <a:rPr lang="en-US" b="1" dirty="0" smtClean="0"/>
              <a:t>: </a:t>
            </a:r>
            <a:r>
              <a:rPr lang="en-US" b="1" dirty="0" err="1" smtClean="0"/>
              <a:t>Paleognathae</a:t>
            </a:r>
            <a:endParaRPr lang="en-US" dirty="0" smtClean="0"/>
          </a:p>
          <a:p>
            <a:pPr algn="just" rtl="1">
              <a:buNone/>
            </a:pPr>
            <a:r>
              <a:rPr lang="ar-IQ" dirty="0" smtClean="0"/>
              <a:t>طيور حديثة بعضها مسطحة القص </a:t>
            </a:r>
            <a:r>
              <a:rPr lang="en-US" dirty="0" smtClean="0"/>
              <a:t>(Ratites)</a:t>
            </a:r>
            <a:r>
              <a:rPr lang="ar-IQ" dirty="0" smtClean="0"/>
              <a:t> والبعض الاخر والذي يمثل الغالبية ويكون ذو قص جؤجؤي وتضم هذه المجموعة الرتب الآتية:</a:t>
            </a:r>
            <a:endParaRPr lang="en-US" dirty="0" smtClean="0"/>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0000" lnSpcReduction="20000"/>
          </a:bodyPr>
          <a:lstStyle/>
          <a:p>
            <a:pPr algn="just" rtl="1">
              <a:buNone/>
            </a:pPr>
            <a:r>
              <a:rPr lang="ar-IQ" b="1" dirty="0" smtClean="0"/>
              <a:t>- الرتبة: النعام                                   </a:t>
            </a:r>
            <a:r>
              <a:rPr lang="en-US" b="1" dirty="0" smtClean="0"/>
              <a:t>Order: </a:t>
            </a:r>
            <a:r>
              <a:rPr lang="en-US" b="1" dirty="0" err="1" smtClean="0"/>
              <a:t>Struthioniformes</a:t>
            </a:r>
            <a:r>
              <a:rPr lang="en-US" b="1" dirty="0" smtClean="0"/>
              <a:t> </a:t>
            </a:r>
            <a:endParaRPr lang="en-US" dirty="0" smtClean="0"/>
          </a:p>
          <a:p>
            <a:pPr algn="just" rtl="1">
              <a:buNone/>
            </a:pPr>
            <a:r>
              <a:rPr lang="ar-IQ" b="1" dirty="0" smtClean="0"/>
              <a:t> </a:t>
            </a:r>
            <a:r>
              <a:rPr lang="ar-IQ" dirty="0" smtClean="0"/>
              <a:t>يضم طيور كبيرة غير قادرة على الطيران ومثالها </a:t>
            </a:r>
            <a:r>
              <a:rPr lang="en-US" i="1" dirty="0" err="1" smtClean="0"/>
              <a:t>Struthio</a:t>
            </a:r>
            <a:r>
              <a:rPr lang="en-US" i="1" dirty="0" smtClean="0"/>
              <a:t> </a:t>
            </a:r>
            <a:r>
              <a:rPr lang="en-US" i="1" dirty="0" err="1" smtClean="0"/>
              <a:t>cametus</a:t>
            </a:r>
            <a:r>
              <a:rPr lang="ar-IQ" dirty="0" smtClean="0"/>
              <a:t> (النعامة الافريقية) والتي قد يصل طولها 2.4 متر ووزن 135 كغم. القدم فيها مزودة بأصبعين </a:t>
            </a:r>
            <a:r>
              <a:rPr lang="en-US" dirty="0" smtClean="0"/>
              <a:t>(Toes)</a:t>
            </a:r>
            <a:r>
              <a:rPr lang="ar-IQ" dirty="0" smtClean="0"/>
              <a:t> غير متساوية في الحجم مغطاة بوسادة بما يمكن الطير من التنقل السريع على الارض الرملية.</a:t>
            </a:r>
            <a:r>
              <a:rPr lang="ar-IQ" b="1" dirty="0" smtClean="0"/>
              <a:t>     </a:t>
            </a:r>
            <a:endParaRPr lang="en-US" dirty="0" smtClean="0"/>
          </a:p>
          <a:p>
            <a:pPr algn="just" rtl="1">
              <a:buNone/>
            </a:pPr>
            <a:r>
              <a:rPr lang="ar-IQ" b="1" dirty="0" smtClean="0"/>
              <a:t> </a:t>
            </a:r>
            <a:r>
              <a:rPr lang="ar-IQ" dirty="0" smtClean="0"/>
              <a:t>ب- </a:t>
            </a:r>
            <a:r>
              <a:rPr lang="ar-IQ" b="1" dirty="0" smtClean="0"/>
              <a:t>الرتبة: الريا                                         </a:t>
            </a:r>
            <a:r>
              <a:rPr lang="en-US" b="1" dirty="0" smtClean="0"/>
              <a:t>Order: </a:t>
            </a:r>
            <a:r>
              <a:rPr lang="en-US" b="1" dirty="0" err="1" smtClean="0"/>
              <a:t>Rheiformes</a:t>
            </a:r>
            <a:r>
              <a:rPr lang="en-US" dirty="0" smtClean="0"/>
              <a:t> </a:t>
            </a:r>
          </a:p>
          <a:p>
            <a:pPr algn="just" rtl="1">
              <a:buNone/>
            </a:pPr>
            <a:r>
              <a:rPr lang="ar-IQ" dirty="0" smtClean="0"/>
              <a:t>تتمثل الرتبة بنوعين من الطيور غير القادرة على الطيران، توجد في جنوب امريكا وعادة يطلق عليها بالنعامة الامريكية.</a:t>
            </a:r>
            <a:endParaRPr lang="en-US" dirty="0" smtClean="0"/>
          </a:p>
          <a:p>
            <a:pPr algn="just" rtl="1">
              <a:buNone/>
            </a:pPr>
            <a:r>
              <a:rPr lang="ar-IQ" b="1" dirty="0" smtClean="0"/>
              <a:t>ج- الرتبة: الكازواري                                </a:t>
            </a:r>
            <a:r>
              <a:rPr lang="en-US" b="1" dirty="0" smtClean="0"/>
              <a:t>Order: </a:t>
            </a:r>
            <a:r>
              <a:rPr lang="en-US" b="1" dirty="0" err="1" smtClean="0"/>
              <a:t>Casuariiformes</a:t>
            </a:r>
            <a:endParaRPr lang="en-US" dirty="0" smtClean="0"/>
          </a:p>
          <a:p>
            <a:pPr algn="just" rtl="1">
              <a:buNone/>
            </a:pPr>
            <a:r>
              <a:rPr lang="ar-IQ" dirty="0" smtClean="0"/>
              <a:t>تتمثل الرتبة بأربعة انواع من الطيور غير القادرة على الطيران توجد في استراليا وغينيا الجديدة وفي بعض الجزر الاخرى، وقد يصل ارتفاع بعضها الى 1.5 متر ومثالها </a:t>
            </a:r>
            <a:r>
              <a:rPr lang="en-US" dirty="0" smtClean="0"/>
              <a:t>Emus</a:t>
            </a:r>
            <a:r>
              <a:rPr lang="ar-IQ" dirty="0" smtClean="0"/>
              <a:t> و </a:t>
            </a:r>
            <a:r>
              <a:rPr lang="en-US" dirty="0" smtClean="0"/>
              <a:t>Cassowaries</a:t>
            </a:r>
            <a:r>
              <a:rPr lang="ar-IQ" dirty="0" smtClean="0"/>
              <a:t>.</a:t>
            </a:r>
            <a:endParaRPr lang="en-US" dirty="0" smtClean="0"/>
          </a:p>
          <a:p>
            <a:pPr algn="just" rtl="1">
              <a:buNone/>
            </a:pP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pPr algn="just" rtl="1">
              <a:buNone/>
            </a:pPr>
            <a:r>
              <a:rPr lang="ar-IQ" b="1" dirty="0" smtClean="0"/>
              <a:t>- الرتبة: عديمة الاجنحة                          </a:t>
            </a:r>
            <a:r>
              <a:rPr lang="en-US" b="1" dirty="0" smtClean="0"/>
              <a:t>Order: </a:t>
            </a:r>
            <a:r>
              <a:rPr lang="en-US" b="1" dirty="0" err="1" smtClean="0"/>
              <a:t>Apterygiformes</a:t>
            </a:r>
            <a:endParaRPr lang="en-US" dirty="0" smtClean="0"/>
          </a:p>
          <a:p>
            <a:pPr algn="just" rtl="1">
              <a:buNone/>
            </a:pPr>
            <a:r>
              <a:rPr lang="ar-IQ" dirty="0" smtClean="0"/>
              <a:t>وتضم ثلاثة انواع من الطيور غير القادرة على الطيران حجمها يقارب حجم الدجاج وهي توجد في نيوزيلندا فقط. اجنحتها مختزلة بشكل كبير، وبيوضها كبيرة بالنسبة لحجمها، مثالها الكيوي </a:t>
            </a:r>
            <a:r>
              <a:rPr lang="en-US" dirty="0" smtClean="0"/>
              <a:t>Kiwis</a:t>
            </a:r>
            <a:r>
              <a:rPr lang="ar-IQ" dirty="0" smtClean="0"/>
              <a:t>.</a:t>
            </a:r>
            <a:endParaRPr lang="en-US" dirty="0" smtClean="0"/>
          </a:p>
          <a:p>
            <a:pPr algn="just" rtl="1">
              <a:buNone/>
            </a:pPr>
            <a:r>
              <a:rPr lang="ar-IQ" b="1" dirty="0" smtClean="0"/>
              <a:t>هـ- الرتبة: جؤجؤية القص                             </a:t>
            </a:r>
            <a:r>
              <a:rPr lang="en-US" b="1" dirty="0" smtClean="0"/>
              <a:t>Order: </a:t>
            </a:r>
            <a:r>
              <a:rPr lang="en-US" b="1" dirty="0" err="1" smtClean="0"/>
              <a:t>Tinamiformes</a:t>
            </a:r>
            <a:endParaRPr lang="en-US" dirty="0" smtClean="0"/>
          </a:p>
          <a:p>
            <a:pPr algn="just" rtl="1">
              <a:buNone/>
            </a:pPr>
            <a:r>
              <a:rPr lang="ar-IQ" dirty="0" smtClean="0"/>
              <a:t>تتمثل الرتبة بستين نوعاً من الطيور التي تعيش في وسط وجنوب امريكا، ومثالها </a:t>
            </a:r>
            <a:r>
              <a:rPr lang="en-US" dirty="0" err="1" smtClean="0"/>
              <a:t>Tinamous</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pPr lvl="0" algn="just" rtl="1">
              <a:buNone/>
            </a:pPr>
            <a:r>
              <a:rPr lang="ar-IQ" b="1" dirty="0" smtClean="0"/>
              <a:t>فوق رتبة: حديثة الفكوك                    </a:t>
            </a:r>
            <a:r>
              <a:rPr lang="en-US" b="1" dirty="0" err="1" smtClean="0"/>
              <a:t>Superorder</a:t>
            </a:r>
            <a:r>
              <a:rPr lang="en-US" b="1" dirty="0" smtClean="0"/>
              <a:t>: </a:t>
            </a:r>
            <a:r>
              <a:rPr lang="en-US" b="1" dirty="0" err="1" smtClean="0"/>
              <a:t>Neognathae</a:t>
            </a:r>
            <a:endParaRPr lang="en-US" dirty="0" smtClean="0"/>
          </a:p>
          <a:p>
            <a:pPr algn="just" rtl="1">
              <a:buNone/>
            </a:pPr>
            <a:r>
              <a:rPr lang="ar-IQ" dirty="0" smtClean="0"/>
              <a:t>طيور حديثة ذات اجنحة جيدة النمو تمكنها من الطيران فضلاً عن امتلاكها جسم مرن.</a:t>
            </a:r>
            <a:endParaRPr lang="en-US" dirty="0" smtClean="0"/>
          </a:p>
          <a:p>
            <a:pPr algn="just" rtl="1">
              <a:buNone/>
            </a:pPr>
            <a:r>
              <a:rPr lang="ar-IQ" dirty="0" smtClean="0"/>
              <a:t>تضم هذه المجموعة العديد من الرتب منها:</a:t>
            </a:r>
            <a:endParaRPr lang="en-US" dirty="0" smtClean="0"/>
          </a:p>
          <a:p>
            <a:pPr algn="just" rtl="1">
              <a:buNone/>
            </a:pPr>
            <a:r>
              <a:rPr lang="ar-IQ" b="1" dirty="0" smtClean="0"/>
              <a:t>أ- الرتبة: قصيرة الاجنحة (البطريق)              </a:t>
            </a:r>
            <a:r>
              <a:rPr lang="en-US" b="1" dirty="0" smtClean="0"/>
              <a:t>Order: </a:t>
            </a:r>
            <a:r>
              <a:rPr lang="en-US" b="1" dirty="0" err="1" smtClean="0"/>
              <a:t>Sphenisciformes</a:t>
            </a:r>
            <a:endParaRPr lang="en-US" dirty="0" smtClean="0"/>
          </a:p>
          <a:p>
            <a:pPr algn="just" rtl="1">
              <a:buNone/>
            </a:pPr>
            <a:r>
              <a:rPr lang="ar-IQ" dirty="0" smtClean="0"/>
              <a:t>تتمثل الرتبة بحوالي 17 نوع من الطيور البحرية السابحة التي تتواجد في البحار القطبية وشبه القطبية الجنوبية بشكل رئيسي وتتواجد في جزر كالاباكوس </a:t>
            </a:r>
            <a:r>
              <a:rPr lang="en-US" dirty="0" smtClean="0"/>
              <a:t>(Galapagos)</a:t>
            </a:r>
            <a:r>
              <a:rPr lang="ar-IQ" dirty="0" smtClean="0"/>
              <a:t>. ومثالها البطريق (بنجوين </a:t>
            </a:r>
            <a:r>
              <a:rPr lang="en-US" dirty="0" smtClean="0"/>
              <a:t>Penguin</a:t>
            </a:r>
            <a:r>
              <a:rPr lang="ar-IQ" dirty="0" smtClean="0"/>
              <a:t>) الذي يعد من الطيور الجؤجؤية التي تستخدم اجنحتها كمجاذيف للسباحة بدلاً من استخدامها للطيران.</a:t>
            </a:r>
            <a:endParaRPr lang="en-US" dirty="0" smtClean="0"/>
          </a:p>
          <a:p>
            <a:pPr algn="just" rtl="1">
              <a:buNone/>
            </a:pP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pPr algn="just" rtl="1">
              <a:buNone/>
            </a:pPr>
            <a:r>
              <a:rPr lang="ar-IQ" b="1" dirty="0" smtClean="0"/>
              <a:t>ب- الرتبة:                                              </a:t>
            </a:r>
            <a:r>
              <a:rPr lang="en-US" b="1" dirty="0" smtClean="0"/>
              <a:t>Order: </a:t>
            </a:r>
            <a:r>
              <a:rPr lang="en-US" b="1" dirty="0" err="1" smtClean="0"/>
              <a:t>Gaviiforms</a:t>
            </a:r>
            <a:endParaRPr lang="en-US" dirty="0" smtClean="0"/>
          </a:p>
          <a:p>
            <a:pPr algn="just" rtl="1">
              <a:buNone/>
            </a:pPr>
            <a:r>
              <a:rPr lang="ar-IQ" dirty="0" smtClean="0"/>
              <a:t>تتمثل الرتبة بأربعة انواع من الطيور السابحة (الغطاسة) وهي ذات ارجل قصيرة، وأجسام ثقيلة، وتتغذى بشكل رئيس على الاسماك وبعض الحيوانات المائية الصغيرة، ومن اشهرها الغطاس الشمالي </a:t>
            </a:r>
            <a:r>
              <a:rPr lang="en-US" dirty="0" err="1" smtClean="0"/>
              <a:t>Gavia</a:t>
            </a:r>
            <a:r>
              <a:rPr lang="en-US" dirty="0" smtClean="0"/>
              <a:t> </a:t>
            </a:r>
            <a:r>
              <a:rPr lang="en-US" dirty="0" err="1" smtClean="0"/>
              <a:t>immer</a:t>
            </a:r>
            <a:r>
              <a:rPr lang="ar-IQ" dirty="0" smtClean="0"/>
              <a:t> الذي يوجد بشكل رئيسي في المياه الشمالية لامريكا الشمالية واوراسيا </a:t>
            </a:r>
            <a:r>
              <a:rPr lang="en-US" dirty="0" smtClean="0"/>
              <a:t>Eurasia</a:t>
            </a:r>
            <a:r>
              <a:rPr lang="ar-IQ" dirty="0" smtClean="0"/>
              <a:t>.</a:t>
            </a:r>
            <a:endParaRPr lang="en-US" dirty="0" smtClean="0"/>
          </a:p>
          <a:p>
            <a:pPr algn="just" rtl="1">
              <a:buNone/>
            </a:pPr>
            <a:r>
              <a:rPr lang="ar-IQ" b="1" dirty="0" smtClean="0"/>
              <a:t>ج- الرتبة: الغطاسيات                           </a:t>
            </a:r>
            <a:r>
              <a:rPr lang="en-US" b="1" dirty="0" smtClean="0"/>
              <a:t>Order: </a:t>
            </a:r>
            <a:r>
              <a:rPr lang="en-US" b="1" dirty="0" err="1" smtClean="0"/>
              <a:t>Podicipediformes</a:t>
            </a:r>
            <a:endParaRPr lang="en-US" dirty="0" smtClean="0"/>
          </a:p>
          <a:p>
            <a:pPr algn="just" rtl="1">
              <a:buNone/>
            </a:pPr>
            <a:r>
              <a:rPr lang="ar-IQ" dirty="0" smtClean="0"/>
              <a:t>تضم طيور غطاسة قصيرة الارجل وذات اصابع صفاقية </a:t>
            </a:r>
            <a:r>
              <a:rPr lang="en-US" dirty="0" smtClean="0"/>
              <a:t>Webbed toes</a:t>
            </a:r>
            <a:r>
              <a:rPr lang="ar-IQ" dirty="0" smtClean="0"/>
              <a:t>، وهي تتمثل بثمانية عشر نوعاً منتشرة بشكل واسع في العالم ومن اكثرها شهرة </a:t>
            </a:r>
            <a:r>
              <a:rPr lang="en-US" i="1" dirty="0" err="1" smtClean="0"/>
              <a:t>Podilymbus</a:t>
            </a:r>
            <a:r>
              <a:rPr lang="en-US" i="1" dirty="0" smtClean="0"/>
              <a:t> </a:t>
            </a:r>
            <a:r>
              <a:rPr lang="en-US" i="1" dirty="0" err="1" smtClean="0"/>
              <a:t>podiceps</a:t>
            </a:r>
            <a:r>
              <a:rPr lang="ar-IQ" dirty="0" smtClean="0"/>
              <a:t>.</a:t>
            </a:r>
            <a:endParaRPr lang="en-US" dirty="0" smtClean="0"/>
          </a:p>
          <a:p>
            <a:pPr algn="just" rtl="1">
              <a:buNone/>
            </a:pP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pPr algn="just" rtl="1">
              <a:buNone/>
            </a:pPr>
            <a:r>
              <a:rPr lang="ar-IQ" b="1" dirty="0" smtClean="0"/>
              <a:t>الرتبة: القطارس                                </a:t>
            </a:r>
            <a:r>
              <a:rPr lang="en-US" b="1" dirty="0" smtClean="0"/>
              <a:t>Order: </a:t>
            </a:r>
            <a:r>
              <a:rPr lang="en-US" b="1" dirty="0" err="1" smtClean="0"/>
              <a:t>Procellariiforms</a:t>
            </a:r>
            <a:endParaRPr lang="en-US" dirty="0" smtClean="0"/>
          </a:p>
          <a:p>
            <a:pPr algn="just" rtl="1">
              <a:buNone/>
            </a:pPr>
            <a:r>
              <a:rPr lang="ar-IQ" dirty="0" smtClean="0"/>
              <a:t>تضم هذه الرتبة طيور بحرية ذات منقار معقوف </a:t>
            </a:r>
            <a:r>
              <a:rPr lang="en-US" dirty="0" smtClean="0"/>
              <a:t>(Hooked beak)</a:t>
            </a:r>
            <a:r>
              <a:rPr lang="ar-IQ" dirty="0" smtClean="0"/>
              <a:t> ومنخر انبوبي </a:t>
            </a:r>
            <a:r>
              <a:rPr lang="en-US" dirty="0" smtClean="0"/>
              <a:t>(Tubular nostril)</a:t>
            </a:r>
            <a:r>
              <a:rPr lang="ar-IQ" dirty="0" smtClean="0"/>
              <a:t>، ويصل امتداد الجناح في بعضها 3.6 متر، وتعد من اكبر الطيور الطيارة ويوجد منها حوالي 100 نوع موزعة في انحاء مختلفة من العالم. مثالها </a:t>
            </a:r>
            <a:r>
              <a:rPr lang="en-US" dirty="0" smtClean="0"/>
              <a:t>Albatrosses</a:t>
            </a:r>
            <a:r>
              <a:rPr lang="ar-IQ" dirty="0" smtClean="0"/>
              <a:t> ، </a:t>
            </a:r>
            <a:r>
              <a:rPr lang="en-US" dirty="0" smtClean="0"/>
              <a:t>Fulmar</a:t>
            </a:r>
            <a:r>
              <a:rPr lang="ar-IQ" dirty="0" smtClean="0"/>
              <a:t>، </a:t>
            </a:r>
            <a:r>
              <a:rPr lang="en-US" dirty="0" smtClean="0"/>
              <a:t>Petrels</a:t>
            </a:r>
            <a:r>
              <a:rPr lang="ar-IQ" dirty="0" smtClean="0"/>
              <a:t> و </a:t>
            </a:r>
            <a:r>
              <a:rPr lang="en-US" dirty="0" smtClean="0"/>
              <a:t>Shearwaters</a:t>
            </a:r>
            <a:r>
              <a:rPr lang="ar-IQ" dirty="0" smtClean="0"/>
              <a:t>.</a:t>
            </a:r>
            <a:endParaRPr lang="en-US" dirty="0" smtClean="0"/>
          </a:p>
          <a:p>
            <a:pPr algn="just" rtl="1">
              <a:buNone/>
            </a:pPr>
            <a:r>
              <a:rPr lang="ar-IQ" b="1" dirty="0" smtClean="0"/>
              <a:t>هـ- الرتبة: البجعيات                              </a:t>
            </a:r>
            <a:r>
              <a:rPr lang="en-US" b="1" dirty="0" smtClean="0"/>
              <a:t>Order: </a:t>
            </a:r>
            <a:r>
              <a:rPr lang="en-US" b="1" dirty="0" err="1" smtClean="0"/>
              <a:t>Pelecaniformes</a:t>
            </a:r>
            <a:endParaRPr lang="en-US" dirty="0" smtClean="0"/>
          </a:p>
          <a:p>
            <a:pPr algn="just" rtl="1">
              <a:buNone/>
            </a:pPr>
            <a:r>
              <a:rPr lang="ar-IQ" dirty="0" smtClean="0"/>
              <a:t>تضم طيور اكلة اسماك تمتلك جيب تخزن فيه الاسماك التي تأكلها، واقدامها رباعية الاصابع صفاقية، يوجد منها حوالي 55 نوع موزعة في انحاء مختلفة من العالم وتتركز في المناطق الاستوائية. مثالها البجع </a:t>
            </a:r>
            <a:r>
              <a:rPr lang="en-US" dirty="0" smtClean="0"/>
              <a:t>Pelicans</a:t>
            </a:r>
            <a:r>
              <a:rPr lang="ar-IQ" dirty="0" smtClean="0"/>
              <a:t> ، </a:t>
            </a:r>
            <a:r>
              <a:rPr lang="en-US" dirty="0" smtClean="0"/>
              <a:t>Cormorant</a:t>
            </a:r>
            <a:r>
              <a:rPr lang="ar-IQ" dirty="0" smtClean="0"/>
              <a:t> ، </a:t>
            </a:r>
            <a:r>
              <a:rPr lang="en-US" dirty="0" smtClean="0"/>
              <a:t>Gannets</a:t>
            </a:r>
            <a:r>
              <a:rPr lang="ar-IQ" dirty="0" smtClean="0"/>
              <a:t> ، </a:t>
            </a:r>
            <a:r>
              <a:rPr lang="en-US" dirty="0" smtClean="0"/>
              <a:t>Boobies</a:t>
            </a:r>
            <a:r>
              <a:rPr lang="ar-IQ" dirty="0" smtClean="0"/>
              <a:t> وغيرها.</a:t>
            </a:r>
            <a:endParaRPr lang="en-US" dirty="0" smtClean="0"/>
          </a:p>
          <a:p>
            <a:pPr algn="just" rtl="1">
              <a:buNone/>
            </a:pP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rtl="1"/>
            <a:r>
              <a:rPr lang="ar-IQ" sz="3200" b="1" dirty="0" smtClean="0"/>
              <a:t>الصنف: الزواحف                                     </a:t>
            </a:r>
            <a:r>
              <a:rPr lang="en-US" sz="3200" b="1" dirty="0" smtClean="0"/>
              <a:t>Class: </a:t>
            </a:r>
            <a:r>
              <a:rPr lang="en-US" sz="3200" b="1" dirty="0" err="1" smtClean="0"/>
              <a:t>Reptilia</a:t>
            </a:r>
            <a:endParaRPr lang="en-US" sz="3200" dirty="0"/>
          </a:p>
        </p:txBody>
      </p:sp>
      <p:sp>
        <p:nvSpPr>
          <p:cNvPr id="3" name="Content Placeholder 2"/>
          <p:cNvSpPr>
            <a:spLocks noGrp="1"/>
          </p:cNvSpPr>
          <p:nvPr>
            <p:ph idx="1"/>
          </p:nvPr>
        </p:nvSpPr>
        <p:spPr/>
        <p:txBody>
          <a:bodyPr>
            <a:normAutofit fontScale="70000" lnSpcReduction="20000"/>
          </a:bodyPr>
          <a:lstStyle/>
          <a:p>
            <a:pPr algn="just" rtl="1">
              <a:buNone/>
            </a:pPr>
            <a:r>
              <a:rPr lang="ar-IQ" dirty="0" smtClean="0"/>
              <a:t>تعد الزواحف اولى السلويات </a:t>
            </a:r>
            <a:r>
              <a:rPr lang="en-US" dirty="0" smtClean="0"/>
              <a:t>(</a:t>
            </a:r>
            <a:r>
              <a:rPr lang="en-US" dirty="0" err="1" smtClean="0"/>
              <a:t>Amniota</a:t>
            </a:r>
            <a:r>
              <a:rPr lang="en-US" dirty="0" smtClean="0"/>
              <a:t>)</a:t>
            </a:r>
            <a:r>
              <a:rPr lang="ar-IQ" dirty="0" smtClean="0"/>
              <a:t> التي تميزت بأمتلاك البيضة الامنيوتية </a:t>
            </a:r>
            <a:r>
              <a:rPr lang="en-US" dirty="0" smtClean="0"/>
              <a:t>(Amniotic egg)</a:t>
            </a:r>
            <a:r>
              <a:rPr lang="ar-IQ" dirty="0" smtClean="0"/>
              <a:t> ، وهي اول الفقريات التي تركت الماء الى اليابسة بشكل كامل (جميع مراحل حياتها خارج الماء). تظهر انواعها اختلافات مظهرية كبيرة برغم اشتراكها بصفات عديدة منها:</a:t>
            </a:r>
            <a:endParaRPr lang="en-US" dirty="0" smtClean="0"/>
          </a:p>
          <a:p>
            <a:pPr algn="just" rtl="1">
              <a:buNone/>
            </a:pPr>
            <a:r>
              <a:rPr lang="ar-IQ" dirty="0" smtClean="0"/>
              <a:t> </a:t>
            </a:r>
            <a:endParaRPr lang="en-US" dirty="0" smtClean="0"/>
          </a:p>
          <a:p>
            <a:pPr lvl="0" algn="just" rtl="1">
              <a:buNone/>
            </a:pPr>
            <a:r>
              <a:rPr lang="ar-IQ" dirty="0" smtClean="0"/>
              <a:t>يظهر الجسم تبايناً في الشكل ضمن الانواع المختلفة فبعضها ذات اجسام اسطوانية طويلة واخرى ذات اجسام عريضة. ويغطى الجسم بهيكل خارجي يتمثل بحراشف بشرية، وفي بعض الانواع هناك صفائح ادمية المنشأ اضافة الى الحراشف البشرية</a:t>
            </a:r>
            <a:r>
              <a:rPr lang="en-US" dirty="0" smtClean="0"/>
              <a:t>.</a:t>
            </a:r>
          </a:p>
          <a:p>
            <a:pPr lvl="0" algn="just" rtl="1">
              <a:buNone/>
            </a:pPr>
            <a:r>
              <a:rPr lang="ar-IQ" dirty="0" smtClean="0"/>
              <a:t>الجلد جاف وحرشفي ويندر وجود الغدد الجلدية.</a:t>
            </a:r>
            <a:endParaRPr lang="en-US" dirty="0" smtClean="0"/>
          </a:p>
          <a:p>
            <a:pPr algn="just" rtl="1">
              <a:buNone/>
            </a:pPr>
            <a:r>
              <a:rPr lang="ar-IQ" dirty="0" smtClean="0"/>
              <a:t>تمتلك زوجين من الاطراف القصيرة خماسية الاصابع وهي متكيفة للتسلق والركض والتجذيف، وتكون مفقودة في الافاعي وبعض السحالي.</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0000" lnSpcReduction="20000"/>
          </a:bodyPr>
          <a:lstStyle/>
          <a:p>
            <a:pPr algn="just" rtl="1">
              <a:buNone/>
            </a:pPr>
            <a:r>
              <a:rPr lang="ar-IQ" b="1" dirty="0" smtClean="0"/>
              <a:t>و- الرتبة: اللقالق                                      </a:t>
            </a:r>
            <a:r>
              <a:rPr lang="en-US" b="1" dirty="0" smtClean="0"/>
              <a:t>Order: </a:t>
            </a:r>
            <a:r>
              <a:rPr lang="en-US" b="1" dirty="0" err="1" smtClean="0"/>
              <a:t>Ciconiiforms</a:t>
            </a:r>
            <a:endParaRPr lang="en-US" dirty="0" smtClean="0"/>
          </a:p>
          <a:p>
            <a:pPr algn="just" rtl="1">
              <a:buNone/>
            </a:pPr>
            <a:r>
              <a:rPr lang="ar-IQ" dirty="0" smtClean="0"/>
              <a:t>طيور ذات عنق طويل وارجل طويلة، وعادة تعيش بشكل مجاميع او مستعمرات، وتتمثل بحوالي 90 نوع موزعة حول العالم من بينها اللقلق </a:t>
            </a:r>
            <a:r>
              <a:rPr lang="en-US" dirty="0" smtClean="0"/>
              <a:t>Stork</a:t>
            </a:r>
            <a:r>
              <a:rPr lang="ar-IQ" dirty="0" smtClean="0"/>
              <a:t> والفلامنكو </a:t>
            </a:r>
            <a:r>
              <a:rPr lang="en-US" dirty="0" smtClean="0"/>
              <a:t>Flamingo</a:t>
            </a:r>
            <a:r>
              <a:rPr lang="ar-IQ" dirty="0" smtClean="0"/>
              <a:t> وغيرها.</a:t>
            </a:r>
            <a:endParaRPr lang="en-US" dirty="0" smtClean="0"/>
          </a:p>
          <a:p>
            <a:pPr algn="just" rtl="1">
              <a:buNone/>
            </a:pPr>
            <a:r>
              <a:rPr lang="ar-IQ" b="1" dirty="0" smtClean="0"/>
              <a:t>ز- الرتبة: الوزيات                                   </a:t>
            </a:r>
            <a:r>
              <a:rPr lang="en-US" b="1" dirty="0" smtClean="0"/>
              <a:t>Order: </a:t>
            </a:r>
            <a:r>
              <a:rPr lang="en-US" b="1" dirty="0" err="1" smtClean="0"/>
              <a:t>Anseriformes</a:t>
            </a:r>
            <a:endParaRPr lang="en-US" dirty="0" smtClean="0"/>
          </a:p>
          <a:p>
            <a:pPr algn="just" rtl="1">
              <a:buNone/>
            </a:pPr>
            <a:r>
              <a:rPr lang="ar-IQ" dirty="0" smtClean="0"/>
              <a:t>افراد هذه الرتبة ذات منقار واسع </a:t>
            </a:r>
            <a:r>
              <a:rPr lang="en-US" dirty="0" smtClean="0"/>
              <a:t>(Broad Bills)</a:t>
            </a:r>
            <a:r>
              <a:rPr lang="ar-IQ" dirty="0" smtClean="0"/>
              <a:t> ذو حافة مرشحة. الاقدام صفاقية، وتتمثل بحوالي 150 نوع موزعة حول العالم ومثالها البط </a:t>
            </a:r>
            <a:r>
              <a:rPr lang="en-US" dirty="0" smtClean="0"/>
              <a:t>(Ducks)</a:t>
            </a:r>
            <a:r>
              <a:rPr lang="ar-IQ" dirty="0" smtClean="0"/>
              <a:t> والوز </a:t>
            </a:r>
            <a:r>
              <a:rPr lang="en-US" dirty="0" smtClean="0"/>
              <a:t>(Geese)</a:t>
            </a:r>
            <a:r>
              <a:rPr lang="ar-IQ" dirty="0" smtClean="0"/>
              <a:t> وغيرها.</a:t>
            </a:r>
            <a:endParaRPr lang="en-US" dirty="0" smtClean="0"/>
          </a:p>
          <a:p>
            <a:pPr algn="just" rtl="1">
              <a:buNone/>
            </a:pPr>
            <a:r>
              <a:rPr lang="ar-IQ" b="1" dirty="0" smtClean="0"/>
              <a:t>ح- الرتبة: الصقريات                                 </a:t>
            </a:r>
            <a:r>
              <a:rPr lang="en-US" b="1" dirty="0" smtClean="0"/>
              <a:t>Order: </a:t>
            </a:r>
            <a:r>
              <a:rPr lang="en-US" b="1" dirty="0" err="1" smtClean="0"/>
              <a:t>Falconiforms</a:t>
            </a:r>
            <a:endParaRPr lang="en-US" dirty="0" smtClean="0"/>
          </a:p>
          <a:p>
            <a:pPr algn="just" rtl="1">
              <a:buNone/>
            </a:pPr>
            <a:r>
              <a:rPr lang="ar-IQ" dirty="0" smtClean="0"/>
              <a:t>تضم طيور مفترسة قوية في طيرانها ومقتدرة في الرؤيا (النظر)، وتتمثل بحوالي 270 نوع موزعة حول العالم. مثالها النسر </a:t>
            </a:r>
            <a:r>
              <a:rPr lang="en-US" dirty="0" smtClean="0"/>
              <a:t>(Eagle)</a:t>
            </a:r>
            <a:r>
              <a:rPr lang="ar-IQ" dirty="0" smtClean="0"/>
              <a:t> والصقر </a:t>
            </a:r>
            <a:r>
              <a:rPr lang="en-US" dirty="0" smtClean="0"/>
              <a:t>(Falcon)</a:t>
            </a:r>
            <a:r>
              <a:rPr lang="ar-IQ" dirty="0" smtClean="0"/>
              <a:t> وغيرها.</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62500" lnSpcReduction="20000"/>
          </a:bodyPr>
          <a:lstStyle/>
          <a:p>
            <a:pPr algn="just" rtl="1"/>
            <a:r>
              <a:rPr lang="ar-IQ" b="1" dirty="0" smtClean="0"/>
              <a:t>ط- الرتبة: الدجاجيات                                   </a:t>
            </a:r>
            <a:r>
              <a:rPr lang="en-US" b="1" dirty="0" smtClean="0"/>
              <a:t>Order: </a:t>
            </a:r>
            <a:r>
              <a:rPr lang="en-US" b="1" dirty="0" err="1" smtClean="0"/>
              <a:t>Galliformes</a:t>
            </a:r>
            <a:endParaRPr lang="en-US" dirty="0" smtClean="0"/>
          </a:p>
          <a:p>
            <a:pPr algn="just" rtl="1"/>
            <a:r>
              <a:rPr lang="ar-IQ" dirty="0" smtClean="0"/>
              <a:t>تضم حوالي 250 نوع موزعة حول العالم. وتمتاز افرادها بكونها ذات منقار قوي وارجل ثقيلة واعشاشها ارضية، مثالها الدجاج المنزلي </a:t>
            </a:r>
            <a:r>
              <a:rPr lang="en-US" dirty="0" smtClean="0"/>
              <a:t>(Domestic fowl)</a:t>
            </a:r>
            <a:r>
              <a:rPr lang="ar-IQ" dirty="0" smtClean="0"/>
              <a:t> والديك الرومي </a:t>
            </a:r>
            <a:r>
              <a:rPr lang="en-US" dirty="0" smtClean="0"/>
              <a:t>(Turkeys)</a:t>
            </a:r>
            <a:r>
              <a:rPr lang="ar-IQ" dirty="0" smtClean="0"/>
              <a:t> وغيرها.</a:t>
            </a:r>
            <a:endParaRPr lang="en-US" dirty="0" smtClean="0"/>
          </a:p>
          <a:p>
            <a:pPr algn="just" rtl="1"/>
            <a:r>
              <a:rPr lang="ar-IQ" b="1" dirty="0" smtClean="0"/>
              <a:t>ي- الرتبة                                                 </a:t>
            </a:r>
            <a:r>
              <a:rPr lang="en-US" b="1" dirty="0" smtClean="0"/>
              <a:t>Order: </a:t>
            </a:r>
            <a:r>
              <a:rPr lang="en-US" b="1" dirty="0" err="1" smtClean="0"/>
              <a:t>Gruiforms</a:t>
            </a:r>
            <a:endParaRPr lang="en-US" dirty="0" smtClean="0"/>
          </a:p>
          <a:p>
            <a:pPr algn="just" rtl="1"/>
            <a:r>
              <a:rPr lang="ar-IQ" dirty="0" smtClean="0"/>
              <a:t>تضم طيور تتكاثر في مناطق الاهوار ممثلة بحوالي 215 نوع منها </a:t>
            </a:r>
            <a:r>
              <a:rPr lang="en-US" dirty="0" smtClean="0"/>
              <a:t>Cranes</a:t>
            </a:r>
            <a:r>
              <a:rPr lang="ar-IQ" dirty="0" smtClean="0"/>
              <a:t> و </a:t>
            </a:r>
            <a:r>
              <a:rPr lang="en-US" dirty="0" smtClean="0"/>
              <a:t>Rails</a:t>
            </a:r>
            <a:r>
              <a:rPr lang="ar-IQ" dirty="0" smtClean="0"/>
              <a:t> و </a:t>
            </a:r>
            <a:r>
              <a:rPr lang="en-US" dirty="0" smtClean="0"/>
              <a:t>Coots</a:t>
            </a:r>
            <a:r>
              <a:rPr lang="ar-IQ" dirty="0" smtClean="0"/>
              <a:t> وغيرها.</a:t>
            </a:r>
            <a:endParaRPr lang="en-US" dirty="0" smtClean="0"/>
          </a:p>
          <a:p>
            <a:pPr algn="just" rtl="1"/>
            <a:r>
              <a:rPr lang="ar-IQ" b="1" dirty="0" smtClean="0"/>
              <a:t>ك- الرتبة:                                         </a:t>
            </a:r>
            <a:r>
              <a:rPr lang="en-US" b="1" dirty="0" smtClean="0"/>
              <a:t>Order: </a:t>
            </a:r>
            <a:r>
              <a:rPr lang="en-US" b="1" dirty="0" err="1" smtClean="0"/>
              <a:t>Charadriiformes</a:t>
            </a:r>
            <a:endParaRPr lang="en-US" dirty="0" smtClean="0"/>
          </a:p>
          <a:p>
            <a:pPr algn="just" rtl="1"/>
            <a:r>
              <a:rPr lang="ar-IQ" dirty="0" smtClean="0"/>
              <a:t>تتمثل الرتبة بحوالي 330 نوعاً موزعة حول العالم وهي طيور تعيش في الشواطيء وتمتاز بقدرتها القوية على الطيران، منها </a:t>
            </a:r>
            <a:r>
              <a:rPr lang="en-US" dirty="0" smtClean="0"/>
              <a:t>Gulls</a:t>
            </a:r>
            <a:r>
              <a:rPr lang="ar-IQ" dirty="0" smtClean="0"/>
              <a:t> وصياد المحار </a:t>
            </a:r>
            <a:r>
              <a:rPr lang="en-US" dirty="0" smtClean="0"/>
              <a:t>Oyster catchers</a:t>
            </a:r>
            <a:r>
              <a:rPr lang="ar-IQ" dirty="0" smtClean="0"/>
              <a:t> و </a:t>
            </a:r>
            <a:r>
              <a:rPr lang="en-US" dirty="0" smtClean="0"/>
              <a:t>Wood cock</a:t>
            </a:r>
            <a:r>
              <a:rPr lang="ar-IQ" dirty="0" smtClean="0"/>
              <a:t> و </a:t>
            </a:r>
            <a:r>
              <a:rPr lang="en-US" dirty="0" smtClean="0"/>
              <a:t>Plovers</a:t>
            </a:r>
            <a:r>
              <a:rPr lang="ar-IQ" dirty="0" smtClean="0"/>
              <a:t> وغيرها.</a:t>
            </a:r>
            <a:endParaRPr lang="en-US" dirty="0" smtClean="0"/>
          </a:p>
          <a:p>
            <a:pPr algn="just" rtl="1"/>
            <a:r>
              <a:rPr lang="ar-IQ" b="1" dirty="0" smtClean="0"/>
              <a:t>ل- الرتبة: الحماميات                               </a:t>
            </a:r>
            <a:r>
              <a:rPr lang="en-US" b="1" dirty="0" smtClean="0"/>
              <a:t>Order: </a:t>
            </a:r>
            <a:r>
              <a:rPr lang="en-US" b="1" dirty="0" err="1" smtClean="0"/>
              <a:t>Columbiformes</a:t>
            </a:r>
            <a:endParaRPr lang="en-US" dirty="0" smtClean="0"/>
          </a:p>
          <a:p>
            <a:pPr algn="just" rtl="1"/>
            <a:r>
              <a:rPr lang="ar-IQ" dirty="0" smtClean="0"/>
              <a:t>تتمثل الرتبة بحوالي 290 نوع موزعة حول العالم بشكل واسع. تمتاز الحماميات بأن العنق فيها قصير، وكذلك الارجل، والمنقار يكون اسطواني قصير. مثالها انواع الحمام </a:t>
            </a:r>
            <a:r>
              <a:rPr lang="en-US" dirty="0" smtClean="0"/>
              <a:t>Pigeon</a:t>
            </a:r>
            <a:r>
              <a:rPr lang="ar-IQ" dirty="0" smtClean="0"/>
              <a:t>.  </a:t>
            </a:r>
            <a:endParaRPr lang="en-US" dirty="0" smtClean="0"/>
          </a:p>
          <a:p>
            <a:pPr algn="just" rtl="1">
              <a:buNone/>
            </a:pP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0000" lnSpcReduction="20000"/>
          </a:bodyPr>
          <a:lstStyle/>
          <a:p>
            <a:pPr algn="just" rtl="1">
              <a:buNone/>
            </a:pPr>
            <a:r>
              <a:rPr lang="ar-IQ" b="1" dirty="0" smtClean="0"/>
              <a:t>م- الرتبة: الببغاوات                                  </a:t>
            </a:r>
            <a:r>
              <a:rPr lang="en-US" b="1" dirty="0" smtClean="0"/>
              <a:t>Order: </a:t>
            </a:r>
            <a:r>
              <a:rPr lang="en-US" b="1" dirty="0" err="1" smtClean="0"/>
              <a:t>Psittaciformes</a:t>
            </a:r>
            <a:endParaRPr lang="en-US" dirty="0" smtClean="0"/>
          </a:p>
          <a:p>
            <a:pPr algn="just" rtl="1">
              <a:buNone/>
            </a:pPr>
            <a:r>
              <a:rPr lang="ar-IQ" dirty="0" smtClean="0"/>
              <a:t>تتمثل هذه الرتبة بحوالي 320 نوع تتوزع ضمن المناطق الدافئة، وتمتاز بأن المنقار العلوي فيها متحرك واللسان لحمي. مثالها الببغاء </a:t>
            </a:r>
            <a:r>
              <a:rPr lang="en-US" dirty="0" smtClean="0"/>
              <a:t>(Parrot)</a:t>
            </a:r>
            <a:r>
              <a:rPr lang="ar-IQ" dirty="0" smtClean="0"/>
              <a:t>.</a:t>
            </a:r>
            <a:endParaRPr lang="en-US" dirty="0" smtClean="0"/>
          </a:p>
          <a:p>
            <a:pPr algn="just" rtl="1">
              <a:buNone/>
            </a:pPr>
            <a:r>
              <a:rPr lang="ar-IQ" b="1" dirty="0" smtClean="0"/>
              <a:t>ن- الرتبة: اكلة الموز                           </a:t>
            </a:r>
            <a:r>
              <a:rPr lang="en-US" b="1" dirty="0" smtClean="0"/>
              <a:t>Order: </a:t>
            </a:r>
            <a:r>
              <a:rPr lang="en-US" b="1" dirty="0" err="1" smtClean="0"/>
              <a:t>Musophagiformes</a:t>
            </a:r>
            <a:endParaRPr lang="en-US" dirty="0" smtClean="0"/>
          </a:p>
          <a:p>
            <a:pPr algn="just" rtl="1">
              <a:buNone/>
            </a:pPr>
            <a:r>
              <a:rPr lang="ar-IQ" dirty="0" smtClean="0"/>
              <a:t>تضم طيور متوسطة الى كبيرة الحجم تعيش في الغابات الكثيفة او في حافات الغابات. المنقار فيها ملون بالوان براقة، والجناح قصير ومدور. وهي تتمثل بستة انواع تعيش في افريقيا.</a:t>
            </a:r>
            <a:endParaRPr lang="en-US" dirty="0" smtClean="0"/>
          </a:p>
          <a:p>
            <a:pPr algn="just" rtl="1">
              <a:buNone/>
            </a:pPr>
            <a:r>
              <a:rPr lang="ar-IQ" b="1" dirty="0" smtClean="0"/>
              <a:t>س- الرتبة:                                           </a:t>
            </a:r>
            <a:r>
              <a:rPr lang="en-US" b="1" dirty="0" smtClean="0"/>
              <a:t>Order: </a:t>
            </a:r>
            <a:r>
              <a:rPr lang="en-US" b="1" dirty="0" err="1" smtClean="0"/>
              <a:t>Cuculiformes</a:t>
            </a:r>
            <a:endParaRPr lang="en-US" dirty="0" smtClean="0"/>
          </a:p>
          <a:p>
            <a:pPr algn="just" rtl="1">
              <a:buNone/>
            </a:pPr>
            <a:r>
              <a:rPr lang="ar-IQ" dirty="0" smtClean="0"/>
              <a:t>تتمثل الرتبة بحوالي 150 نوع موزعة حول العالم. تمتاز بكونها طيور صغيرة ذات مناقير ملونة، من اشهر انواعها ذات المنقار الاسود </a:t>
            </a:r>
            <a:r>
              <a:rPr lang="en-US" dirty="0" smtClean="0"/>
              <a:t>(Black billed cuckoo)</a:t>
            </a:r>
            <a:r>
              <a:rPr lang="ar-IQ" dirty="0" smtClean="0"/>
              <a:t> وذات المنقار الاصفر </a:t>
            </a:r>
            <a:r>
              <a:rPr lang="en-US" dirty="0" smtClean="0"/>
              <a:t>(Yellow billed cuckoo)</a:t>
            </a:r>
            <a:r>
              <a:rPr lang="ar-IQ" dirty="0" smtClean="0"/>
              <a:t>.</a:t>
            </a:r>
            <a:endParaRPr lang="en-US" dirty="0" smtClean="0"/>
          </a:p>
          <a:p>
            <a:pPr algn="just" rtl="1">
              <a:buNone/>
            </a:pPr>
            <a:r>
              <a:rPr lang="ar-IQ" b="1" dirty="0" smtClean="0"/>
              <a:t>ع- الرتبة: الابوام                                      </a:t>
            </a:r>
            <a:r>
              <a:rPr lang="en-US" b="1" dirty="0" smtClean="0"/>
              <a:t>Order: </a:t>
            </a:r>
            <a:r>
              <a:rPr lang="en-US" b="1" dirty="0" err="1" smtClean="0"/>
              <a:t>Strigiformes</a:t>
            </a:r>
            <a:endParaRPr lang="en-US" dirty="0" smtClean="0"/>
          </a:p>
          <a:p>
            <a:pPr algn="just" rtl="1">
              <a:buNone/>
            </a:pPr>
            <a:r>
              <a:rPr lang="ar-IQ" dirty="0" smtClean="0"/>
              <a:t>تضم الرتبة حوالي 135 نوع من الطيور الليلية المفترسة </a:t>
            </a:r>
            <a:r>
              <a:rPr lang="en-US" dirty="0" smtClean="0"/>
              <a:t>(Nocturnal predator)</a:t>
            </a:r>
            <a:r>
              <a:rPr lang="ar-IQ" dirty="0" smtClean="0"/>
              <a:t> وهي ذات عيون كبيرة وطيران صامت. مثالها البوم.</a:t>
            </a:r>
            <a:endParaRPr lang="en-US" dirty="0" smtClean="0"/>
          </a:p>
          <a:p>
            <a:pPr algn="just" rtl="1">
              <a:buNone/>
            </a:pP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0000" lnSpcReduction="20000"/>
          </a:bodyPr>
          <a:lstStyle/>
          <a:p>
            <a:pPr algn="just" rtl="1">
              <a:buNone/>
            </a:pPr>
            <a:r>
              <a:rPr lang="ar-IQ" b="1" dirty="0" smtClean="0"/>
              <a:t>- الرتبة:                                     </a:t>
            </a:r>
            <a:r>
              <a:rPr lang="en-US" b="1" dirty="0" smtClean="0"/>
              <a:t>Order: </a:t>
            </a:r>
            <a:r>
              <a:rPr lang="en-US" b="1" dirty="0" err="1" smtClean="0"/>
              <a:t>Caprimulgiformes</a:t>
            </a:r>
            <a:endParaRPr lang="en-US" dirty="0" smtClean="0"/>
          </a:p>
          <a:p>
            <a:pPr algn="just" rtl="1">
              <a:buNone/>
            </a:pPr>
            <a:r>
              <a:rPr lang="ar-IQ" dirty="0" smtClean="0"/>
              <a:t>تتمثل الرتبة بحوالي 400 نوع موزعة حول العالم. وهي طيور صغيرة ذات ارجل قصيرة واجنحة سريعة الضربات. مثالها </a:t>
            </a:r>
            <a:r>
              <a:rPr lang="en-US" dirty="0" smtClean="0"/>
              <a:t>Swifts</a:t>
            </a:r>
            <a:r>
              <a:rPr lang="ar-IQ" dirty="0" smtClean="0"/>
              <a:t> و </a:t>
            </a:r>
            <a:r>
              <a:rPr lang="en-US" dirty="0" smtClean="0"/>
              <a:t>Humming birds</a:t>
            </a:r>
            <a:r>
              <a:rPr lang="ar-IQ" dirty="0" smtClean="0"/>
              <a:t>.</a:t>
            </a:r>
            <a:endParaRPr lang="en-US" dirty="0" smtClean="0"/>
          </a:p>
          <a:p>
            <a:pPr algn="just" rtl="1">
              <a:buNone/>
            </a:pPr>
            <a:r>
              <a:rPr lang="ar-IQ" b="1" dirty="0" smtClean="0"/>
              <a:t>ق- الرتبة: النقار الاخضر                               </a:t>
            </a:r>
            <a:r>
              <a:rPr lang="en-US" b="1" dirty="0" smtClean="0"/>
              <a:t>Order: </a:t>
            </a:r>
            <a:r>
              <a:rPr lang="en-US" b="1" dirty="0" err="1" smtClean="0"/>
              <a:t>Coliiformes</a:t>
            </a:r>
            <a:endParaRPr lang="en-US" dirty="0" smtClean="0"/>
          </a:p>
          <a:p>
            <a:pPr algn="just" rtl="1">
              <a:buNone/>
            </a:pPr>
            <a:r>
              <a:rPr lang="ar-IQ" dirty="0" smtClean="0"/>
              <a:t>تتمثل الرتبة بستة انواع من الطيور الصغيرة التي تتواجد في جنوب افريقيا. مثالها الطيور الجرذية </a:t>
            </a:r>
            <a:r>
              <a:rPr lang="en-US" dirty="0" smtClean="0"/>
              <a:t>(Mouse-Birds)</a:t>
            </a:r>
            <a:r>
              <a:rPr lang="ar-IQ" dirty="0" smtClean="0"/>
              <a:t>.</a:t>
            </a:r>
            <a:endParaRPr lang="en-US" dirty="0" smtClean="0"/>
          </a:p>
          <a:p>
            <a:pPr algn="just" rtl="1">
              <a:buNone/>
            </a:pPr>
            <a:r>
              <a:rPr lang="ar-IQ" b="1" dirty="0" smtClean="0"/>
              <a:t>ر- الرتبة:                                           </a:t>
            </a:r>
            <a:r>
              <a:rPr lang="en-US" b="1" dirty="0" smtClean="0"/>
              <a:t>Order: </a:t>
            </a:r>
            <a:r>
              <a:rPr lang="en-US" b="1" dirty="0" err="1" smtClean="0"/>
              <a:t>Trogoniformes</a:t>
            </a:r>
            <a:endParaRPr lang="en-US" dirty="0" smtClean="0"/>
          </a:p>
          <a:p>
            <a:pPr algn="just" rtl="1">
              <a:buNone/>
            </a:pPr>
            <a:r>
              <a:rPr lang="ar-IQ" dirty="0" smtClean="0"/>
              <a:t>تتمثل الرتبة بحوالي 35 نوع من الطيور المتواجدة في المناطق الدافئة، وهي طيور ملونة ذات ذيل طويل ومثالها </a:t>
            </a:r>
            <a:r>
              <a:rPr lang="en-US" dirty="0" smtClean="0"/>
              <a:t>Trogons</a:t>
            </a:r>
            <a:r>
              <a:rPr lang="ar-IQ" dirty="0" smtClean="0"/>
              <a:t>.</a:t>
            </a:r>
            <a:endParaRPr lang="en-US" dirty="0" smtClean="0"/>
          </a:p>
          <a:p>
            <a:pPr algn="just" rtl="1">
              <a:buNone/>
            </a:pPr>
            <a:r>
              <a:rPr lang="ar-IQ" b="1" dirty="0" smtClean="0"/>
              <a:t>ش- الرتبة: الشقراقيات</a:t>
            </a:r>
            <a:r>
              <a:rPr lang="ar-IQ" dirty="0" smtClean="0"/>
              <a:t>                            </a:t>
            </a:r>
            <a:r>
              <a:rPr lang="ar-IQ" b="1" dirty="0" smtClean="0"/>
              <a:t>  </a:t>
            </a:r>
            <a:r>
              <a:rPr lang="en-US" b="1" dirty="0" smtClean="0"/>
              <a:t>Order: </a:t>
            </a:r>
            <a:r>
              <a:rPr lang="en-US" b="1" dirty="0" err="1" smtClean="0"/>
              <a:t>Coraciiformes</a:t>
            </a:r>
            <a:endParaRPr lang="en-US" dirty="0" smtClean="0"/>
          </a:p>
          <a:p>
            <a:pPr algn="just" rtl="1">
              <a:buNone/>
            </a:pPr>
            <a:r>
              <a:rPr lang="ar-IQ" dirty="0" smtClean="0"/>
              <a:t>تتمثل الرتبة بحوالي 200 نوع موزعة حول العالم، منها ملك السمك </a:t>
            </a:r>
            <a:r>
              <a:rPr lang="en-US" dirty="0" smtClean="0"/>
              <a:t>(King fisher)</a:t>
            </a:r>
            <a:r>
              <a:rPr lang="ar-IQ" dirty="0" smtClean="0"/>
              <a:t> ومتقرن المقار </a:t>
            </a:r>
            <a:r>
              <a:rPr lang="en-US" dirty="0" smtClean="0"/>
              <a:t>(Hornbills</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pPr algn="just" rtl="1">
              <a:buNone/>
            </a:pPr>
            <a:r>
              <a:rPr lang="ar-IQ" b="1" dirty="0" smtClean="0"/>
              <a:t>ت- الرتبة: نقارات الخشب                                </a:t>
            </a:r>
            <a:r>
              <a:rPr lang="en-US" b="1" dirty="0" smtClean="0"/>
              <a:t>Order: </a:t>
            </a:r>
            <a:r>
              <a:rPr lang="en-US" b="1" dirty="0" err="1" smtClean="0"/>
              <a:t>Piciformes</a:t>
            </a:r>
            <a:endParaRPr lang="en-US" dirty="0" smtClean="0"/>
          </a:p>
          <a:p>
            <a:pPr algn="just" rtl="1">
              <a:buNone/>
            </a:pPr>
            <a:r>
              <a:rPr lang="ar-IQ" dirty="0" smtClean="0"/>
              <a:t>تتمثل الرتبة بحوالي 380 نوع موزعة حول العالم، تمتاز بمناقيرها المتخصصة، ولها اصبعين متجهة الى الامام واصبعين متجهة للخلف. مثالها </a:t>
            </a:r>
            <a:r>
              <a:rPr lang="en-US" dirty="0" smtClean="0"/>
              <a:t>Toucans</a:t>
            </a:r>
            <a:r>
              <a:rPr lang="ar-IQ" dirty="0" smtClean="0"/>
              <a:t>، نقارات الخشب </a:t>
            </a:r>
            <a:r>
              <a:rPr lang="en-US" dirty="0" smtClean="0"/>
              <a:t>(Woodpeckers)</a:t>
            </a:r>
            <a:r>
              <a:rPr lang="ar-IQ" dirty="0" smtClean="0"/>
              <a:t>.</a:t>
            </a:r>
            <a:endParaRPr lang="en-US" dirty="0" smtClean="0"/>
          </a:p>
          <a:p>
            <a:pPr algn="just" rtl="1">
              <a:buNone/>
            </a:pPr>
            <a:r>
              <a:rPr lang="ar-IQ" b="1" dirty="0" smtClean="0"/>
              <a:t>ث- الرتبة: العصفوريات                              </a:t>
            </a:r>
            <a:r>
              <a:rPr lang="en-US" b="1" dirty="0" smtClean="0"/>
              <a:t>Order: Passeriformes</a:t>
            </a:r>
            <a:endParaRPr lang="en-US" dirty="0" smtClean="0"/>
          </a:p>
          <a:p>
            <a:pPr algn="just">
              <a:buNone/>
            </a:pPr>
            <a:r>
              <a:rPr lang="ar-IQ" dirty="0" smtClean="0"/>
              <a:t>تمثل هذه الرتبة حوالي 60% من الطيور متضمنة 5000 نوع ضمن 56 عائلة، معظمها تمتلك حنجرة صوتية </a:t>
            </a:r>
            <a:r>
              <a:rPr lang="en-US" dirty="0" smtClean="0"/>
              <a:t>(</a:t>
            </a:r>
            <a:r>
              <a:rPr lang="en-US" dirty="0" err="1" smtClean="0"/>
              <a:t>Syrinx</a:t>
            </a:r>
            <a:r>
              <a:rPr lang="en-US" dirty="0" smtClean="0"/>
              <a:t>)</a:t>
            </a:r>
            <a:r>
              <a:rPr lang="ar-IQ" dirty="0" smtClean="0"/>
              <a:t> جيدة النمو. اقدامها مكيفة للجثوم </a:t>
            </a:r>
            <a:r>
              <a:rPr lang="en-US" dirty="0" smtClean="0"/>
              <a:t>(Perching)</a:t>
            </a:r>
            <a:r>
              <a:rPr lang="ar-IQ" dirty="0" smtClean="0"/>
              <a:t> على السيقان. مثالها </a:t>
            </a:r>
            <a:r>
              <a:rPr lang="en-US" dirty="0" smtClean="0"/>
              <a:t>Warblers</a:t>
            </a:r>
            <a:r>
              <a:rPr lang="ar-IQ" dirty="0" smtClean="0"/>
              <a:t> و </a:t>
            </a:r>
            <a:r>
              <a:rPr lang="en-US" dirty="0" smtClean="0"/>
              <a:t>Meadowlark</a:t>
            </a:r>
            <a:r>
              <a:rPr lang="ar-IQ" dirty="0" smtClean="0"/>
              <a:t> وغيرها.</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630936"/>
          </a:xfrm>
        </p:spPr>
        <p:txBody>
          <a:bodyPr/>
          <a:lstStyle/>
          <a:p>
            <a:endParaRPr lang="en-US" sz="2800" dirty="0"/>
          </a:p>
        </p:txBody>
      </p:sp>
      <p:sp>
        <p:nvSpPr>
          <p:cNvPr id="3" name="Content Placeholder 2"/>
          <p:cNvSpPr>
            <a:spLocks noGrp="1"/>
          </p:cNvSpPr>
          <p:nvPr>
            <p:ph idx="1"/>
          </p:nvPr>
        </p:nvSpPr>
        <p:spPr/>
        <p:txBody>
          <a:bodyPr/>
          <a:lstStyle/>
          <a:p>
            <a:pPr lvl="0" algn="just" rtl="1">
              <a:buNone/>
            </a:pPr>
            <a:r>
              <a:rPr lang="ar-IQ" dirty="0" smtClean="0"/>
              <a:t>التنفس بواسطة الرئتين وتستخدم الاضلاع في سحب الهواء اليها، وقد تساهم منطقة المجمع في عملية التنفس في بعض الزواحف.</a:t>
            </a:r>
            <a:endParaRPr lang="en-US" dirty="0" smtClean="0"/>
          </a:p>
          <a:p>
            <a:pPr lvl="0" algn="just" rtl="1">
              <a:buNone/>
            </a:pPr>
            <a:r>
              <a:rPr lang="ar-IQ" dirty="0" smtClean="0"/>
              <a:t>يتألف القلب من ثلاثة ردهات باستثناء التماسيح حيث يتألف فيها من اربعة ردهات.</a:t>
            </a:r>
            <a:endParaRPr lang="en-US" dirty="0" smtClean="0"/>
          </a:p>
          <a:p>
            <a:pPr lvl="0" algn="just" rtl="1">
              <a:buNone/>
            </a:pPr>
            <a:r>
              <a:rPr lang="ar-IQ" dirty="0" smtClean="0"/>
              <a:t>الاجناس منفصلة والاخصاب داخلي. والبيوض التي تضعها الاناث تحاط بغلاف جلدي او كلسي والاغشية الجنينية موجودة.</a:t>
            </a:r>
            <a:endParaRPr lang="en-US" dirty="0" smtClean="0"/>
          </a:p>
          <a:p>
            <a:pPr rtl="1"/>
            <a:r>
              <a:rPr lang="en-US" dirty="0" smtClean="0"/>
              <a:t> </a:t>
            </a:r>
          </a:p>
          <a:p>
            <a:pPr algn="just" rtl="1">
              <a:buNone/>
            </a:pP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rtl="1"/>
            <a:r>
              <a:rPr lang="ar-IQ" sz="2800" b="1" dirty="0" smtClean="0"/>
              <a:t>يضم صنف الزواحف الرتب الآتية:</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77500" lnSpcReduction="20000"/>
          </a:bodyPr>
          <a:lstStyle/>
          <a:p>
            <a:pPr algn="just" rtl="1"/>
            <a:r>
              <a:rPr lang="ar-IQ" b="1" dirty="0" smtClean="0"/>
              <a:t>أ- الرتبة: السلاحف                                       </a:t>
            </a:r>
            <a:r>
              <a:rPr lang="en-US" b="1" dirty="0" smtClean="0"/>
              <a:t>Order: </a:t>
            </a:r>
            <a:r>
              <a:rPr lang="en-US" b="1" dirty="0" err="1" smtClean="0"/>
              <a:t>Testudines</a:t>
            </a:r>
            <a:endParaRPr lang="en-US" dirty="0" smtClean="0"/>
          </a:p>
          <a:p>
            <a:pPr algn="just" rtl="1"/>
            <a:r>
              <a:rPr lang="ar-IQ" dirty="0" smtClean="0"/>
              <a:t>تضم هذه الرتبة سلاحف اليابسة </a:t>
            </a:r>
            <a:r>
              <a:rPr lang="en-US" dirty="0" smtClean="0"/>
              <a:t>(Tortoise)</a:t>
            </a:r>
            <a:r>
              <a:rPr lang="ar-IQ" dirty="0" smtClean="0"/>
              <a:t> والسلاحف المائية </a:t>
            </a:r>
            <a:r>
              <a:rPr lang="en-US" dirty="0" smtClean="0"/>
              <a:t>(Turtles)</a:t>
            </a:r>
            <a:r>
              <a:rPr lang="ar-IQ" dirty="0" smtClean="0"/>
              <a:t> ضمن مايقرب من 330 نوع. وهي تمتاز بأن جسمها قصير وعريض نسبياً وينتهي بذيل، وهو محاط بصندوق عظمي مؤلف من صفائح ادمية مغطاة من الخارج بحراشف بشرية، القسم الظهري منه يعرف بالدرع </a:t>
            </a:r>
            <a:r>
              <a:rPr lang="en-US" dirty="0" smtClean="0"/>
              <a:t>(Carapace)</a:t>
            </a:r>
            <a:r>
              <a:rPr lang="ar-IQ" dirty="0" smtClean="0"/>
              <a:t> والبطني بالصدار </a:t>
            </a:r>
            <a:r>
              <a:rPr lang="en-US" dirty="0" smtClean="0"/>
              <a:t>(Plastron)</a:t>
            </a:r>
            <a:r>
              <a:rPr lang="ar-IQ" dirty="0" smtClean="0"/>
              <a:t> ويربط بينهما درع حافي</a:t>
            </a:r>
            <a:br>
              <a:rPr lang="ar-IQ" dirty="0" smtClean="0"/>
            </a:br>
            <a:r>
              <a:rPr lang="en-US" dirty="0" smtClean="0"/>
              <a:t>(Marginal carapace)</a:t>
            </a:r>
            <a:r>
              <a:rPr lang="ar-IQ" dirty="0" smtClean="0"/>
              <a:t>. والفكوك عديمة الاسنان. تلتحم الفقرات والاضلاع مع الدرع. الاطراف خماسية الاصابع وقد تتحور في بعض الانواع البحرية الى مجاذيف. يوجد في العراق عدة انواع من السلاحف منها:</a:t>
            </a:r>
            <a:endParaRPr lang="en-US" dirty="0" smtClean="0"/>
          </a:p>
          <a:p>
            <a:pPr algn="just" rtl="1"/>
            <a:r>
              <a:rPr lang="en-US" b="1" i="1" dirty="0" err="1" smtClean="0"/>
              <a:t>Clemmys</a:t>
            </a:r>
            <a:r>
              <a:rPr lang="en-US" b="1" i="1" dirty="0" smtClean="0"/>
              <a:t> </a:t>
            </a:r>
            <a:r>
              <a:rPr lang="en-US" b="1" i="1" dirty="0" err="1" smtClean="0"/>
              <a:t>caspica</a:t>
            </a:r>
            <a:r>
              <a:rPr lang="en-US" b="1" i="1" dirty="0" smtClean="0"/>
              <a:t> </a:t>
            </a:r>
            <a:r>
              <a:rPr lang="en-US" b="1" i="1" dirty="0" err="1" smtClean="0"/>
              <a:t>caspica</a:t>
            </a:r>
            <a:r>
              <a:rPr lang="en-US" b="1" dirty="0" smtClean="0"/>
              <a:t> (</a:t>
            </a:r>
            <a:r>
              <a:rPr lang="en-US" b="1" dirty="0" err="1" smtClean="0"/>
              <a:t>Gmelin</a:t>
            </a:r>
            <a:r>
              <a:rPr lang="en-US" b="1" dirty="0" smtClean="0"/>
              <a:t>)</a:t>
            </a:r>
            <a:endParaRPr lang="en-US" dirty="0" smtClean="0"/>
          </a:p>
          <a:p>
            <a:pPr algn="just" rtl="1"/>
            <a:r>
              <a:rPr lang="en-US" b="1" i="1" dirty="0" err="1" smtClean="0"/>
              <a:t>Testudo</a:t>
            </a:r>
            <a:r>
              <a:rPr lang="en-US" b="1" i="1" dirty="0" smtClean="0"/>
              <a:t> </a:t>
            </a:r>
            <a:r>
              <a:rPr lang="en-US" b="1" i="1" dirty="0" err="1" smtClean="0"/>
              <a:t>graeca</a:t>
            </a:r>
            <a:r>
              <a:rPr lang="en-US" b="1" i="1" dirty="0" smtClean="0"/>
              <a:t> </a:t>
            </a:r>
            <a:r>
              <a:rPr lang="en-US" b="1" i="1" dirty="0" err="1" smtClean="0"/>
              <a:t>ibera</a:t>
            </a:r>
            <a:r>
              <a:rPr lang="en-US" b="1" dirty="0" smtClean="0"/>
              <a:t> Pallas</a:t>
            </a:r>
            <a:endParaRPr lang="en-US" dirty="0" smtClean="0"/>
          </a:p>
          <a:p>
            <a:pPr algn="just" rtl="1">
              <a:buNone/>
            </a:pP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rtl="1"/>
            <a:r>
              <a:rPr lang="ar-IQ" sz="2800" b="1" dirty="0" smtClean="0"/>
              <a:t>ب- الرتبة: الحرشفيات                                     </a:t>
            </a:r>
            <a:r>
              <a:rPr lang="en-US" sz="2800" b="1" dirty="0" smtClean="0"/>
              <a:t>Order: </a:t>
            </a:r>
            <a:r>
              <a:rPr lang="en-US" sz="2800" b="1" dirty="0" err="1" smtClean="0"/>
              <a:t>Squamata</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85000" lnSpcReduction="20000"/>
          </a:bodyPr>
          <a:lstStyle/>
          <a:p>
            <a:pPr algn="just" rtl="1"/>
            <a:r>
              <a:rPr lang="ar-IQ" dirty="0" smtClean="0"/>
              <a:t>يمتاز افراد هذه الرتبة بكون الجسم فيها مغطى بالحراشف البشرية، وقد توجد حراشف ادمية تحت البشرة. المخرج فيها بشكل شق مستعرض. تضم هذه الرتبة العظايا والافاعي ضمن رتيبتين هما:</a:t>
            </a:r>
            <a:endParaRPr lang="en-US" dirty="0" smtClean="0"/>
          </a:p>
          <a:p>
            <a:pPr algn="just" rtl="1"/>
            <a:r>
              <a:rPr lang="ar-IQ" b="1" dirty="0" smtClean="0"/>
              <a:t>- الرتيبة: العظايا او السحالي                           </a:t>
            </a:r>
            <a:r>
              <a:rPr lang="en-US" b="1" dirty="0" smtClean="0"/>
              <a:t>Suborder: </a:t>
            </a:r>
            <a:r>
              <a:rPr lang="en-US" b="1" dirty="0" err="1" smtClean="0"/>
              <a:t>Lacertilia</a:t>
            </a:r>
            <a:endParaRPr lang="en-US" dirty="0" smtClean="0"/>
          </a:p>
          <a:p>
            <a:pPr algn="just" rtl="1"/>
            <a:r>
              <a:rPr lang="ar-IQ" dirty="0" smtClean="0"/>
              <a:t>تمتاز افراد هذه المجموعة بجسمها الاسطواني وامتلاكها زوجين من الاطراف خماسية الاصابع عدا البعض منها. لها جفنان متحركان وغشاء رامش </a:t>
            </a:r>
            <a:r>
              <a:rPr lang="en-US" dirty="0" smtClean="0"/>
              <a:t>(Nictitating membrane)</a:t>
            </a:r>
            <a:r>
              <a:rPr lang="ar-IQ" dirty="0" smtClean="0"/>
              <a:t>. ونصفي الفك الاسفل ملتحمان. وتوجد على جانبي الرأس فتحة اذنية خارجية. تتمثل الرتيبة بحوالي 3300 نوع من بينها:</a:t>
            </a:r>
            <a:endParaRPr lang="en-US" dirty="0" smtClean="0"/>
          </a:p>
          <a:p>
            <a:pPr algn="just" rtl="1"/>
            <a:r>
              <a:rPr lang="en-US" b="1" i="1" dirty="0" err="1" smtClean="0"/>
              <a:t>Gymnodactylus</a:t>
            </a:r>
            <a:r>
              <a:rPr lang="en-US" b="1" i="1" dirty="0" smtClean="0"/>
              <a:t> </a:t>
            </a:r>
            <a:r>
              <a:rPr lang="en-US" b="1" i="1" dirty="0" err="1" smtClean="0"/>
              <a:t>scaber</a:t>
            </a:r>
            <a:endParaRPr lang="en-US" dirty="0" smtClean="0"/>
          </a:p>
          <a:p>
            <a:pPr algn="just" rtl="1">
              <a:buNone/>
            </a:pP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rtl="1"/>
            <a:r>
              <a:rPr lang="ar-IQ" sz="2800" b="1" dirty="0" smtClean="0"/>
              <a:t>الرتبة: الحرشفيات                                     </a:t>
            </a:r>
            <a:r>
              <a:rPr lang="en-US" sz="2800" b="1" dirty="0" smtClean="0"/>
              <a:t>Order: </a:t>
            </a:r>
            <a:r>
              <a:rPr lang="en-US" sz="2800" b="1" dirty="0" err="1" smtClean="0"/>
              <a:t>Squamata</a:t>
            </a:r>
            <a:endParaRPr lang="en-US" sz="2800" dirty="0"/>
          </a:p>
        </p:txBody>
      </p:sp>
      <p:sp>
        <p:nvSpPr>
          <p:cNvPr id="3" name="Content Placeholder 2"/>
          <p:cNvSpPr>
            <a:spLocks noGrp="1"/>
          </p:cNvSpPr>
          <p:nvPr>
            <p:ph idx="1"/>
          </p:nvPr>
        </p:nvSpPr>
        <p:spPr/>
        <p:txBody>
          <a:bodyPr>
            <a:normAutofit fontScale="92500"/>
          </a:bodyPr>
          <a:lstStyle/>
          <a:p>
            <a:pPr algn="just" rtl="1">
              <a:buNone/>
            </a:pPr>
            <a:r>
              <a:rPr lang="ar-IQ" b="1" dirty="0" smtClean="0"/>
              <a:t>الرتيبة: الافاعي                        </a:t>
            </a:r>
            <a:r>
              <a:rPr lang="en-US" b="1" dirty="0" smtClean="0"/>
              <a:t>Suborder: </a:t>
            </a:r>
            <a:r>
              <a:rPr lang="en-US" b="1" dirty="0" err="1" smtClean="0"/>
              <a:t>Serpentes</a:t>
            </a:r>
            <a:r>
              <a:rPr lang="en-US" b="1" dirty="0" smtClean="0"/>
              <a:t> (</a:t>
            </a:r>
            <a:r>
              <a:rPr lang="en-US" b="1" dirty="0" err="1" smtClean="0"/>
              <a:t>Ophidia</a:t>
            </a:r>
            <a:r>
              <a:rPr lang="en-US" b="1" dirty="0" smtClean="0"/>
              <a:t>)</a:t>
            </a:r>
            <a:endParaRPr lang="en-US" dirty="0" smtClean="0"/>
          </a:p>
          <a:p>
            <a:pPr algn="just" rtl="1">
              <a:buNone/>
            </a:pPr>
            <a:r>
              <a:rPr lang="ar-IQ" dirty="0" smtClean="0"/>
              <a:t>تضم رتيبة الافاعي زواحف ذات اجسام اسطوانية متطاولة عديمة الاطراف باستثناء القليل منها مثل البواء المتقلصة </a:t>
            </a:r>
            <a:r>
              <a:rPr lang="en-US" dirty="0" smtClean="0"/>
              <a:t>Boa </a:t>
            </a:r>
            <a:r>
              <a:rPr lang="en-US" dirty="0" err="1" smtClean="0"/>
              <a:t>constracture</a:t>
            </a:r>
            <a:r>
              <a:rPr lang="ar-IQ" dirty="0" smtClean="0"/>
              <a:t> والبايثون </a:t>
            </a:r>
            <a:r>
              <a:rPr lang="en-US" dirty="0" smtClean="0"/>
              <a:t>Python</a:t>
            </a:r>
            <a:r>
              <a:rPr lang="ar-IQ" dirty="0" smtClean="0"/>
              <a:t>. الاذن الخارجية مفقودة. الفكوك مرنة الاتصال واللسان مشطور ومتحرك. الرئة اليسرى مختزلة او مفقودة. تتمثل الرتيبة بحوالي 2300 نوع، ومن الانواع الشائعة في العراق الافعي المرقطة </a:t>
            </a:r>
            <a:r>
              <a:rPr lang="en-US" i="1" dirty="0" err="1" smtClean="0"/>
              <a:t>Coluber</a:t>
            </a:r>
            <a:r>
              <a:rPr lang="en-US" i="1" dirty="0" smtClean="0"/>
              <a:t> </a:t>
            </a:r>
            <a:r>
              <a:rPr lang="en-US" i="1" dirty="0" err="1" smtClean="0"/>
              <a:t>ventromaculatus</a:t>
            </a:r>
            <a:r>
              <a:rPr lang="ar-IQ" dirty="0" smtClean="0"/>
              <a:t>.</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630936"/>
          </a:xfrm>
        </p:spPr>
        <p:txBody>
          <a:bodyPr/>
          <a:lstStyle/>
          <a:p>
            <a:endParaRPr lang="en-US" sz="2800" dirty="0"/>
          </a:p>
        </p:txBody>
      </p:sp>
      <p:sp>
        <p:nvSpPr>
          <p:cNvPr id="3" name="Content Placeholder 2"/>
          <p:cNvSpPr>
            <a:spLocks noGrp="1"/>
          </p:cNvSpPr>
          <p:nvPr>
            <p:ph idx="1"/>
          </p:nvPr>
        </p:nvSpPr>
        <p:spPr>
          <a:xfrm>
            <a:off x="914400" y="1447800"/>
            <a:ext cx="7772400" cy="4907760"/>
          </a:xfrm>
        </p:spPr>
        <p:txBody>
          <a:bodyPr>
            <a:normAutofit/>
          </a:bodyPr>
          <a:lstStyle/>
          <a:p>
            <a:pPr algn="just" rtl="1">
              <a:buNone/>
            </a:pPr>
            <a:r>
              <a:rPr lang="ar-IQ" b="1" dirty="0" smtClean="0"/>
              <a:t>ج- الرتبة: الزواحف خطمية الرأس              </a:t>
            </a:r>
            <a:r>
              <a:rPr lang="en-US" b="1" dirty="0" smtClean="0"/>
              <a:t>Order: </a:t>
            </a:r>
            <a:r>
              <a:rPr lang="en-US" b="1" dirty="0" err="1" smtClean="0"/>
              <a:t>Rhynchocephalia</a:t>
            </a:r>
            <a:endParaRPr lang="en-US" dirty="0" smtClean="0"/>
          </a:p>
          <a:p>
            <a:pPr algn="just" rtl="1">
              <a:buNone/>
            </a:pPr>
            <a:r>
              <a:rPr lang="ar-IQ" dirty="0" smtClean="0"/>
              <a:t>تضم زواحف منقرضة في الغالب وبقى منها فقط مايعرف بالمتحجر الحي (تواتارا) </a:t>
            </a:r>
            <a:r>
              <a:rPr lang="en-US" dirty="0" smtClean="0"/>
              <a:t>(Tuatara) </a:t>
            </a:r>
            <a:r>
              <a:rPr lang="en-US" i="1" dirty="0" err="1" smtClean="0"/>
              <a:t>Sphenodon</a:t>
            </a:r>
            <a:r>
              <a:rPr lang="en-US" i="1" dirty="0" smtClean="0"/>
              <a:t> </a:t>
            </a:r>
            <a:r>
              <a:rPr lang="en-US" i="1" dirty="0" err="1" smtClean="0"/>
              <a:t>punctatum</a:t>
            </a:r>
            <a:r>
              <a:rPr lang="ar-IQ" dirty="0" smtClean="0"/>
              <a:t> الذي توجد منه اعداد قليلة في نيوزيلندا ويمتاز بأن فقراته محدبة الوجهين </a:t>
            </a:r>
            <a:r>
              <a:rPr lang="en-US" dirty="0" smtClean="0"/>
              <a:t>(Biconcave)</a:t>
            </a:r>
            <a:r>
              <a:rPr lang="ar-IQ" dirty="0" smtClean="0"/>
              <a:t> والعظم المربعي </a:t>
            </a:r>
            <a:r>
              <a:rPr lang="en-US" dirty="0" smtClean="0"/>
              <a:t>(Quadrate)</a:t>
            </a:r>
            <a:r>
              <a:rPr lang="ar-IQ" dirty="0" smtClean="0"/>
              <a:t> غير متحرك، وامتلاكه عين جدارية </a:t>
            </a:r>
            <a:r>
              <a:rPr lang="en-US" dirty="0" smtClean="0"/>
              <a:t>(Parietal eye)</a:t>
            </a:r>
            <a:r>
              <a:rPr lang="ar-IQ" dirty="0" smtClean="0"/>
              <a:t> ، وفتحة المخرج بشكل شق مستعرض.</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pPr algn="just" rtl="1">
              <a:buNone/>
            </a:pPr>
            <a:r>
              <a:rPr lang="ar-IQ" b="1" dirty="0" smtClean="0"/>
              <a:t>د- الرتبة: التماسيح (المدرعات)                           </a:t>
            </a:r>
            <a:r>
              <a:rPr lang="en-US" b="1" dirty="0" smtClean="0"/>
              <a:t>Order: </a:t>
            </a:r>
            <a:r>
              <a:rPr lang="en-US" b="1" dirty="0" err="1" smtClean="0"/>
              <a:t>Crocodilia</a:t>
            </a:r>
            <a:endParaRPr lang="en-US" dirty="0" smtClean="0"/>
          </a:p>
          <a:p>
            <a:pPr algn="just" rtl="1">
              <a:buNone/>
            </a:pPr>
            <a:r>
              <a:rPr lang="ar-IQ" dirty="0" smtClean="0"/>
              <a:t>تضم زواحف تمتاز بكون الجمجمة فيها متطاولة، والمناخر طرفية، ويوجد فيها حنك ثانوي </a:t>
            </a:r>
            <a:r>
              <a:rPr lang="en-US" dirty="0" smtClean="0"/>
              <a:t>(Secondary palate)</a:t>
            </a:r>
            <a:r>
              <a:rPr lang="ar-IQ" dirty="0" smtClean="0"/>
              <a:t>. الجلد سميك وذو صفائح عظمية تحت الحراشف المتقرنة في الجانب الظهري والبطني، تمتلك زوجين من الاطراف الامامية خماسية الاصابع اما الخلفية فرباعية والاصابع مزودة بصفاق. القلب فيها مؤلف من اربعة ردهات. العيون والمناخر والاذان تقع على خط مستقيم والغشاء الطبلي محمي بطية جلدية. الذيل مضغوط جانبياً وفتحة المخرج بشكل شق طولي. تتمثل الرتبة بخمسة وعشرون نوعاً، مثالها التماسيح والقاطور والكايمان </a:t>
            </a:r>
            <a:r>
              <a:rPr lang="en-US" dirty="0" smtClean="0"/>
              <a:t>(Cayman)</a:t>
            </a:r>
            <a:r>
              <a:rPr lang="ar-IQ" dirty="0" smtClean="0"/>
              <a:t> الذي يعيش في امريكا الجنوبية والغافيال </a:t>
            </a:r>
            <a:r>
              <a:rPr lang="en-US" dirty="0" smtClean="0"/>
              <a:t>(Gavial)</a:t>
            </a:r>
            <a:r>
              <a:rPr lang="ar-IQ" dirty="0" smtClean="0"/>
              <a:t> الذي يعيش في الهند.</a:t>
            </a:r>
            <a:endParaRPr lang="en-US" dirty="0" smtClean="0"/>
          </a:p>
          <a:p>
            <a:pPr algn="just" rtl="1">
              <a:buNone/>
            </a:pP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p:nvPr/>
        </p:nvPicPr>
        <p:blipFill>
          <a:blip r:embed="rId2"/>
          <a:srcRect/>
          <a:stretch>
            <a:fillRect/>
          </a:stretch>
        </p:blipFill>
        <p:spPr bwMode="auto">
          <a:xfrm>
            <a:off x="4267200" y="381000"/>
            <a:ext cx="4876800" cy="6477000"/>
          </a:xfrm>
          <a:prstGeom prst="rect">
            <a:avLst/>
          </a:prstGeom>
          <a:noFill/>
          <a:ln w="9525">
            <a:noFill/>
            <a:miter lim="800000"/>
            <a:headEnd/>
            <a:tailEnd/>
          </a:ln>
        </p:spPr>
      </p:pic>
      <p:pic>
        <p:nvPicPr>
          <p:cNvPr id="3" name="Picture 2"/>
          <p:cNvPicPr/>
          <p:nvPr/>
        </p:nvPicPr>
        <p:blipFill>
          <a:blip r:embed="rId3"/>
          <a:srcRect/>
          <a:stretch>
            <a:fillRect/>
          </a:stretch>
        </p:blipFill>
        <p:spPr bwMode="auto">
          <a:xfrm>
            <a:off x="0" y="304800"/>
            <a:ext cx="4114800" cy="6553200"/>
          </a:xfrm>
          <a:prstGeom prst="rect">
            <a:avLst/>
          </a:prstGeom>
          <a:noFill/>
          <a:ln w="9525">
            <a:noFill/>
            <a:miter lim="800000"/>
            <a:headEnd/>
            <a:tailEnd/>
          </a:ln>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efault Theme">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Default Theme</Template>
  <TotalTime>42</TotalTime>
  <Words>1993</Words>
  <Application>Microsoft Office PowerPoint</Application>
  <PresentationFormat>On-screen Show (4:3)</PresentationFormat>
  <Paragraphs>108</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Default Theme</vt:lpstr>
      <vt:lpstr>Classification of Vertebrata (Reptilia)</vt:lpstr>
      <vt:lpstr>الصنف: الزواحف                                     Class: Reptilia</vt:lpstr>
      <vt:lpstr>Slide 3</vt:lpstr>
      <vt:lpstr>يضم صنف الزواحف الرتب الآتية: </vt:lpstr>
      <vt:lpstr>ب- الرتبة: الحرشفيات                                     Order: Squamata </vt:lpstr>
      <vt:lpstr>الرتبة: الحرشفيات                                     Order: Squamata</vt:lpstr>
      <vt:lpstr>Slide 7</vt:lpstr>
      <vt:lpstr>Slide 8</vt:lpstr>
      <vt:lpstr>Slide 9</vt:lpstr>
      <vt:lpstr>الصنف: الطيور                                           Class: Aves</vt:lpstr>
      <vt:lpstr>Slide 11</vt:lpstr>
      <vt:lpstr>اصناف الطيور </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Classification of Vertebrata (Reptilia)</dc:title>
  <dc:creator>ssc</dc:creator>
  <cp:lastModifiedBy>ssc</cp:lastModifiedBy>
  <cp:revision>24</cp:revision>
  <dcterms:created xsi:type="dcterms:W3CDTF">2018-11-10T19:17:53Z</dcterms:created>
  <dcterms:modified xsi:type="dcterms:W3CDTF">2018-11-10T20:24:41Z</dcterms:modified>
</cp:coreProperties>
</file>